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omments/modernComment_39F_6640C95C.xml" ContentType="application/vnd.ms-powerpoint.comment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Lst>
  <p:notesMasterIdLst>
    <p:notesMasterId r:id="rId72"/>
  </p:notesMasterIdLst>
  <p:handoutMasterIdLst>
    <p:handoutMasterId r:id="rId73"/>
  </p:handoutMasterIdLst>
  <p:sldIdLst>
    <p:sldId id="257" r:id="rId5"/>
    <p:sldId id="908" r:id="rId6"/>
    <p:sldId id="271" r:id="rId7"/>
    <p:sldId id="892" r:id="rId8"/>
    <p:sldId id="915" r:id="rId9"/>
    <p:sldId id="287" r:id="rId10"/>
    <p:sldId id="356" r:id="rId11"/>
    <p:sldId id="354" r:id="rId12"/>
    <p:sldId id="360" r:id="rId13"/>
    <p:sldId id="359" r:id="rId14"/>
    <p:sldId id="925" r:id="rId15"/>
    <p:sldId id="922" r:id="rId16"/>
    <p:sldId id="923" r:id="rId17"/>
    <p:sldId id="891" r:id="rId18"/>
    <p:sldId id="353" r:id="rId19"/>
    <p:sldId id="918" r:id="rId20"/>
    <p:sldId id="288" r:id="rId21"/>
    <p:sldId id="377" r:id="rId22"/>
    <p:sldId id="401" r:id="rId23"/>
    <p:sldId id="379" r:id="rId24"/>
    <p:sldId id="380" r:id="rId25"/>
    <p:sldId id="370" r:id="rId26"/>
    <p:sldId id="374" r:id="rId27"/>
    <p:sldId id="373" r:id="rId28"/>
    <p:sldId id="935" r:id="rId29"/>
    <p:sldId id="375" r:id="rId30"/>
    <p:sldId id="371" r:id="rId31"/>
    <p:sldId id="372" r:id="rId32"/>
    <p:sldId id="368" r:id="rId33"/>
    <p:sldId id="369" r:id="rId34"/>
    <p:sldId id="367" r:id="rId35"/>
    <p:sldId id="366" r:id="rId36"/>
    <p:sldId id="365" r:id="rId37"/>
    <p:sldId id="363" r:id="rId38"/>
    <p:sldId id="258" r:id="rId39"/>
    <p:sldId id="382" r:id="rId40"/>
    <p:sldId id="386" r:id="rId41"/>
    <p:sldId id="934" r:id="rId42"/>
    <p:sldId id="933" r:id="rId43"/>
    <p:sldId id="279" r:id="rId44"/>
    <p:sldId id="289" r:id="rId45"/>
    <p:sldId id="907" r:id="rId46"/>
    <p:sldId id="929" r:id="rId47"/>
    <p:sldId id="928" r:id="rId48"/>
    <p:sldId id="909" r:id="rId49"/>
    <p:sldId id="932" r:id="rId50"/>
    <p:sldId id="910" r:id="rId51"/>
    <p:sldId id="930" r:id="rId52"/>
    <p:sldId id="911" r:id="rId53"/>
    <p:sldId id="931" r:id="rId54"/>
    <p:sldId id="912" r:id="rId55"/>
    <p:sldId id="913" r:id="rId56"/>
    <p:sldId id="280" r:id="rId57"/>
    <p:sldId id="290" r:id="rId58"/>
    <p:sldId id="358" r:id="rId59"/>
    <p:sldId id="906" r:id="rId60"/>
    <p:sldId id="904" r:id="rId61"/>
    <p:sldId id="905" r:id="rId62"/>
    <p:sldId id="291" r:id="rId63"/>
    <p:sldId id="276" r:id="rId64"/>
    <p:sldId id="283" r:id="rId65"/>
    <p:sldId id="919" r:id="rId66"/>
    <p:sldId id="264" r:id="rId67"/>
    <p:sldId id="927" r:id="rId68"/>
    <p:sldId id="398" r:id="rId69"/>
    <p:sldId id="926" r:id="rId70"/>
    <p:sldId id="384" r:id="rId7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385E11-9136-67E5-8C61-09DA15135F06}" name="Heather Rectanus" initials="HR" userId="S::HRectanus@geosyntec.com::d6083335-a940-4345-9302-bf5baaff2a0e" providerId="AD"/>
  <p188:author id="{B85D603B-7B87-02BE-1131-18E7B00747E4}" name="Westcott, Kathryn" initials="WK" userId="S::Kathryn.Westcott@jacobs.com::52428e7c-f5da-4ac2-8374-ab9f20b6bcfa" providerId="AD"/>
  <p188:author id="{0AF2364D-7A2C-DA88-6501-4710FD80744A}" name="Saville, Steve" initials="SS" userId="S::STEVE.SAVILLE@jacobs.com::be69e114-944e-4083-988b-75d1b64de7e9" providerId="AD"/>
  <p188:author id="{1FA5F36D-7AD2-EB3C-7FC0-43ADABB42C3B}" name="Carter, Neva" initials="CN" userId="S::Neva.Carter@jacobs.com::90c533ae-527f-4fef-88c8-36eb3c8733ed" providerId="AD"/>
  <p188:author id="{A89DDB98-5089-575C-3EDE-347DBE079559}" name="Samantha Fuchs" initials="SF" userId="S::samantha.fuchs_geosyntec.com#ext#@jacobsengineering.onmicrosoft.com::f9043e33-9d09-40c4-89b0-348e0481616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arre, Bryan L CIV USN (USA)" initials="HBLCU(" lastIdx="18" clrIdx="0">
    <p:extLst>
      <p:ext uri="{19B8F6BF-5375-455C-9EA6-DF929625EA0E}">
        <p15:presenceInfo xmlns:p15="http://schemas.microsoft.com/office/powerpoint/2012/main" userId="S-1-5-21-283434708-1855628083-519896044-168463" providerId="AD"/>
      </p:ext>
    </p:extLst>
  </p:cmAuthor>
  <p:cmAuthor id="2" name="Hairabedian, Alexandria M CIV NAVFAC, EV32" initials="HAMCNE" lastIdx="2" clrIdx="1">
    <p:extLst>
      <p:ext uri="{19B8F6BF-5375-455C-9EA6-DF929625EA0E}">
        <p15:presenceInfo xmlns:p15="http://schemas.microsoft.com/office/powerpoint/2012/main" userId="S-1-5-21-283434708-1855628083-519896044-5488637" providerId="AD"/>
      </p:ext>
    </p:extLst>
  </p:cmAuthor>
  <p:cmAuthor id="3" name="Cassidy O'Donnell" initials="CO" lastIdx="1" clrIdx="2">
    <p:extLst>
      <p:ext uri="{19B8F6BF-5375-455C-9EA6-DF929625EA0E}">
        <p15:presenceInfo xmlns:p15="http://schemas.microsoft.com/office/powerpoint/2012/main" userId="S::cassidy.odonnell_geosyntec.com#ext#@jacobsengineering.onmicrosoft.com::972a053f-232b-4b13-9d02-469673f55dff" providerId="AD"/>
      </p:ext>
    </p:extLst>
  </p:cmAuthor>
  <p:cmAuthor id="4" name="Westcott, Kathryn" initials="WK" lastIdx="17" clrIdx="3">
    <p:extLst>
      <p:ext uri="{19B8F6BF-5375-455C-9EA6-DF929625EA0E}">
        <p15:presenceInfo xmlns:p15="http://schemas.microsoft.com/office/powerpoint/2012/main" userId="S::Kathryn.Westcott@jacobs.com::52428e7c-f5da-4ac2-8374-ab9f20b6bcfa" providerId="AD"/>
      </p:ext>
    </p:extLst>
  </p:cmAuthor>
  <p:cmAuthor id="5" name="Saville, Steve" initials="SS" lastIdx="1" clrIdx="4">
    <p:extLst>
      <p:ext uri="{19B8F6BF-5375-455C-9EA6-DF929625EA0E}">
        <p15:presenceInfo xmlns:p15="http://schemas.microsoft.com/office/powerpoint/2012/main" userId="S::STEVE.SAVILLE@jacobs.com::be69e114-944e-4083-988b-75d1b64de7e9" providerId="AD"/>
      </p:ext>
    </p:extLst>
  </p:cmAuthor>
  <p:cmAuthor id="6" name="Persons, Jessica" initials="PJ" lastIdx="2" clrIdx="5">
    <p:extLst>
      <p:ext uri="{19B8F6BF-5375-455C-9EA6-DF929625EA0E}">
        <p15:presenceInfo xmlns:p15="http://schemas.microsoft.com/office/powerpoint/2012/main" userId="S::Jessica.Persons@jacobs.com::b6fc63b1-b40f-4c53-9ac3-5e9e7d0b872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4B8E"/>
    <a:srgbClr val="0099FF"/>
    <a:srgbClr val="0A98D5"/>
    <a:srgbClr val="2B7050"/>
    <a:srgbClr val="FFE018"/>
    <a:srgbClr val="007BDA"/>
    <a:srgbClr val="FF9933"/>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87" autoAdjust="0"/>
    <p:restoredTop sz="88675" autoAdjust="0"/>
  </p:normalViewPr>
  <p:slideViewPr>
    <p:cSldViewPr snapToGrid="0">
      <p:cViewPr varScale="1">
        <p:scale>
          <a:sx n="110" d="100"/>
          <a:sy n="110" d="100"/>
        </p:scale>
        <p:origin x="234" y="54"/>
      </p:cViewPr>
      <p:guideLst/>
    </p:cSldViewPr>
  </p:slideViewPr>
  <p:notesTextViewPr>
    <p:cViewPr>
      <p:scale>
        <a:sx n="1" d="1"/>
        <a:sy n="1" d="1"/>
      </p:scale>
      <p:origin x="0" y="0"/>
    </p:cViewPr>
  </p:notesTextViewPr>
  <p:sorterViewPr>
    <p:cViewPr>
      <p:scale>
        <a:sx n="100" d="100"/>
        <a:sy n="100" d="100"/>
      </p:scale>
      <p:origin x="0" y="-2320"/>
    </p:cViewPr>
  </p:sorterViewPr>
  <p:notesViewPr>
    <p:cSldViewPr snapToGrid="0">
      <p:cViewPr varScale="1">
        <p:scale>
          <a:sx n="89" d="100"/>
          <a:sy n="89" d="100"/>
        </p:scale>
        <p:origin x="3756"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commentAuthors" Target="commentAuthors.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omments/modernComment_39F_6640C95C.xml><?xml version="1.0" encoding="utf-8"?>
<p188:cmLst xmlns:a="http://schemas.openxmlformats.org/drawingml/2006/main" xmlns:r="http://schemas.openxmlformats.org/officeDocument/2006/relationships" xmlns:p188="http://schemas.microsoft.com/office/powerpoint/2018/8/main">
  <p188:cm id="{E1B2F8D8-3B4E-4C2A-A95C-F3C2BD009179}" authorId="{1FA5F36D-7AD2-EB3C-7FC0-43ADABB42C3B}" status="resolved" created="2023-05-11T18:53:35.408">
    <pc:sldMkLst xmlns:pc="http://schemas.microsoft.com/office/powerpoint/2013/main/command">
      <pc:docMk/>
      <pc:sldMk cId="1715521884" sldId="927"/>
    </pc:sldMkLst>
    <p188:replyLst>
      <p188:reply id="{F69CB3DF-BA2C-4FE2-9623-9DD174425174}" authorId="{0AF2364D-7A2C-DA88-6501-4710FD80744A}" created="2023-05-19T13:15:47.209">
        <p188:txBody>
          <a:bodyPr/>
          <a:lstStyle/>
          <a:p>
            <a:r>
              <a:rPr lang="en-US"/>
              <a:t>Not planning to use, but also no downside to not deleting (if that makes sense)</a:t>
            </a:r>
          </a:p>
        </p188:txBody>
      </p188:reply>
    </p188:replyLst>
    <p188:txBody>
      <a:bodyPr/>
      <a:lstStyle/>
      <a:p>
        <a:r>
          <a:rPr lang="en-US"/>
          <a:t>Are the backup slides being used? Edits have been made to these just in case.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2AB2A3-19B0-962D-7D29-25C903D7E0AF}"/>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latin typeface="Arial" panose="020B0604020202020204" pitchFamily="34" charset="0"/>
            </a:endParaRPr>
          </a:p>
        </p:txBody>
      </p:sp>
      <p:sp>
        <p:nvSpPr>
          <p:cNvPr id="3" name="Date Placeholder 2">
            <a:extLst>
              <a:ext uri="{FF2B5EF4-FFF2-40B4-BE49-F238E27FC236}">
                <a16:creationId xmlns:a16="http://schemas.microsoft.com/office/drawing/2014/main" id="{638CD5B9-96F2-9130-44EF-DB6AFB3DC060}"/>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endParaRPr lang="en-US" dirty="0">
              <a:latin typeface="Arial" panose="020B0604020202020204" pitchFamily="34" charset="0"/>
            </a:endParaRPr>
          </a:p>
        </p:txBody>
      </p:sp>
      <p:sp>
        <p:nvSpPr>
          <p:cNvPr id="4" name="Footer Placeholder 3">
            <a:extLst>
              <a:ext uri="{FF2B5EF4-FFF2-40B4-BE49-F238E27FC236}">
                <a16:creationId xmlns:a16="http://schemas.microsoft.com/office/drawing/2014/main" id="{0DF6F06F-FD8D-10DA-F2F5-B852CD985AFC}"/>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latin typeface="Arial" panose="020B0604020202020204" pitchFamily="34" charset="0"/>
            </a:endParaRPr>
          </a:p>
        </p:txBody>
      </p:sp>
      <p:sp>
        <p:nvSpPr>
          <p:cNvPr id="5" name="Slide Number Placeholder 4">
            <a:extLst>
              <a:ext uri="{FF2B5EF4-FFF2-40B4-BE49-F238E27FC236}">
                <a16:creationId xmlns:a16="http://schemas.microsoft.com/office/drawing/2014/main" id="{D4918885-76B5-D1A7-7639-7B384C78C757}"/>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E16DC34-15E1-4FFD-A843-198A7D07E91D}"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27682323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Arial" panose="020B0604020202020204" pitchFamily="34" charset="0"/>
              </a:defRPr>
            </a:lvl1pPr>
          </a:lstStyle>
          <a:p>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Arial" panose="020B0604020202020204" pitchFamily="34" charset="0"/>
              </a:defRPr>
            </a:lvl1pPr>
          </a:lstStyle>
          <a:p>
            <a:fld id="{E6ADA7B9-3544-3945-BA6F-B1356C6EBAFB}" type="slidenum">
              <a:rPr lang="en-US" smtClean="0"/>
              <a:pPr/>
              <a:t>‹#›</a:t>
            </a:fld>
            <a:endParaRPr lang="en-US" dirty="0"/>
          </a:p>
        </p:txBody>
      </p:sp>
    </p:spTree>
    <p:extLst>
      <p:ext uri="{BB962C8B-B14F-4D97-AF65-F5344CB8AC3E}">
        <p14:creationId xmlns:p14="http://schemas.microsoft.com/office/powerpoint/2010/main" val="1812811573"/>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1</a:t>
            </a:fld>
            <a:endParaRPr lang="en-US" dirty="0"/>
          </a:p>
        </p:txBody>
      </p:sp>
    </p:spTree>
    <p:extLst>
      <p:ext uri="{BB962C8B-B14F-4D97-AF65-F5344CB8AC3E}">
        <p14:creationId xmlns:p14="http://schemas.microsoft.com/office/powerpoint/2010/main" val="3828624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first widely used digital tools for UXO detection, pre-dating the establishment of MMRP in 2001.</a:t>
            </a:r>
          </a:p>
          <a:p>
            <a:r>
              <a:rPr lang="en-US" dirty="0"/>
              <a:t>Magnetometers were the instruments of choice in the 1990s, then the EM61 (center) became heavily used beginning around 2000. Multi-axis AGC sensors were in development in the mid-2000s and were ready for contractor demonstrations circa 2010.</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10</a:t>
            </a:fld>
            <a:endParaRPr lang="en-US" dirty="0"/>
          </a:p>
        </p:txBody>
      </p:sp>
    </p:spTree>
    <p:extLst>
      <p:ext uri="{BB962C8B-B14F-4D97-AF65-F5344CB8AC3E}">
        <p14:creationId xmlns:p14="http://schemas.microsoft.com/office/powerpoint/2010/main" val="2420922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11</a:t>
            </a:fld>
            <a:endParaRPr lang="en-US" dirty="0"/>
          </a:p>
        </p:txBody>
      </p:sp>
    </p:spTree>
    <p:extLst>
      <p:ext uri="{BB962C8B-B14F-4D97-AF65-F5344CB8AC3E}">
        <p14:creationId xmlns:p14="http://schemas.microsoft.com/office/powerpoint/2010/main" val="2302378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Inversion = mathematical process to identify the cause(s) behind measured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12</a:t>
            </a:fld>
            <a:endParaRPr lang="en-US" dirty="0"/>
          </a:p>
        </p:txBody>
      </p:sp>
    </p:spTree>
    <p:extLst>
      <p:ext uri="{BB962C8B-B14F-4D97-AF65-F5344CB8AC3E}">
        <p14:creationId xmlns:p14="http://schemas.microsoft.com/office/powerpoint/2010/main" val="1636120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Dated video. For general illustration only. Subsurface sources can be illuminated from multiple axes (Z transmitter not solely responsible for deriving one/all polarizability). All received data are assembled/inverted to solve for source(s) location, depth, and polarizabilities.</a:t>
            </a:r>
            <a:r>
              <a:rPr lang="en-US" sz="1200" dirty="0">
                <a:effectLst/>
                <a:latin typeface="Jacobs Chronos" panose="020B0603030503030204" pitchFamily="34" charset="0"/>
                <a:ea typeface="Jacobs Chronos" panose="020B0603030503030204" pitchFamily="34" charset="0"/>
              </a:rPr>
              <a:t> There are more time gates in AGC sensors than EM61 and response data are recorded in three dimensions (vice one with the EM61).</a:t>
            </a:r>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13</a:t>
            </a:fld>
            <a:endParaRPr lang="en-US" dirty="0"/>
          </a:p>
        </p:txBody>
      </p:sp>
    </p:spTree>
    <p:extLst>
      <p:ext uri="{BB962C8B-B14F-4D97-AF65-F5344CB8AC3E}">
        <p14:creationId xmlns:p14="http://schemas.microsoft.com/office/powerpoint/2010/main" val="808686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AGC is not viable at all sites. High densities of metal objects in the subsurface (e.g., trash pits) and high geologic response (e.g., highly conductive soil) reduce ability to resolve and correctly classify objects.</a:t>
            </a:r>
          </a:p>
          <a:p>
            <a:r>
              <a:rPr lang="en-US" dirty="0"/>
              <a:t>Decay=slope of curves. Steeper slope = thinner wall.</a:t>
            </a:r>
          </a:p>
          <a:p>
            <a:r>
              <a:rPr lang="en-US" dirty="0"/>
              <a:t>Relationship of curves = shape. 1=2=3: sphere. 1=2&gt;3: disc. 1&gt;2=3: cylinder. </a:t>
            </a:r>
          </a:p>
          <a:p>
            <a:r>
              <a:rPr lang="en-US" dirty="0"/>
              <a:t>Y-intercept, y-values = size.</a:t>
            </a:r>
          </a:p>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14</a:t>
            </a:fld>
            <a:endParaRPr lang="en-US" dirty="0"/>
          </a:p>
        </p:txBody>
      </p:sp>
    </p:spTree>
    <p:extLst>
      <p:ext uri="{BB962C8B-B14F-4D97-AF65-F5344CB8AC3E}">
        <p14:creationId xmlns:p14="http://schemas.microsoft.com/office/powerpoint/2010/main" val="1199603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CSM is putting the investigation’s purpose and data into context of the risks to humans and the environmental.</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15</a:t>
            </a:fld>
            <a:endParaRPr lang="en-US" dirty="0"/>
          </a:p>
        </p:txBody>
      </p:sp>
    </p:spTree>
    <p:extLst>
      <p:ext uri="{BB962C8B-B14F-4D97-AF65-F5344CB8AC3E}">
        <p14:creationId xmlns:p14="http://schemas.microsoft.com/office/powerpoint/2010/main" val="3768375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this CSM includes 75mm projectiles and 5-inch rockets, neither were recovered during Remedial Investigation. This may be the case at other/future sites. Point is that understanding depth of reliable detection and classification is important for all munitions types that may be at a site.</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16</a:t>
            </a:fld>
            <a:endParaRPr lang="en-US" dirty="0"/>
          </a:p>
        </p:txBody>
      </p:sp>
    </p:spTree>
    <p:extLst>
      <p:ext uri="{BB962C8B-B14F-4D97-AF65-F5344CB8AC3E}">
        <p14:creationId xmlns:p14="http://schemas.microsoft.com/office/powerpoint/2010/main" val="2928938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introduction to MR technologies complete, the next section will cover SLAM, a positioning technology (recall the top three concepts: Positioning, Detection, and Classification)</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17</a:t>
            </a:fld>
            <a:endParaRPr lang="en-US" dirty="0"/>
          </a:p>
        </p:txBody>
      </p:sp>
    </p:spTree>
    <p:extLst>
      <p:ext uri="{BB962C8B-B14F-4D97-AF65-F5344CB8AC3E}">
        <p14:creationId xmlns:p14="http://schemas.microsoft.com/office/powerpoint/2010/main" val="3270224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“LiDAR” covers a variety of forms and applications. LiDAR may be used to see through vegetation (i.e., the last return). In this application, LiDAR is using first, second, and strongest return information to develop 3D model.</a:t>
            </a:r>
          </a:p>
        </p:txBody>
      </p:sp>
      <p:sp>
        <p:nvSpPr>
          <p:cNvPr id="4" name="Slide Number Placeholder 3"/>
          <p:cNvSpPr>
            <a:spLocks noGrp="1"/>
          </p:cNvSpPr>
          <p:nvPr>
            <p:ph type="sldNum" sz="quarter" idx="5"/>
          </p:nvPr>
        </p:nvSpPr>
        <p:spPr/>
        <p:txBody>
          <a:bodyPr/>
          <a:lstStyle/>
          <a:p>
            <a:fld id="{E6ADA7B9-3544-3945-BA6F-B1356C6EBAFB}" type="slidenum">
              <a:rPr lang="en-US" smtClean="0"/>
              <a:t>18</a:t>
            </a:fld>
            <a:endParaRPr lang="en-US" dirty="0"/>
          </a:p>
        </p:txBody>
      </p:sp>
      <p:sp>
        <p:nvSpPr>
          <p:cNvPr id="5" name="Date Placeholder 4">
            <a:extLst>
              <a:ext uri="{FF2B5EF4-FFF2-40B4-BE49-F238E27FC236}">
                <a16:creationId xmlns:a16="http://schemas.microsoft.com/office/drawing/2014/main" id="{D26C1D4B-D19B-E837-36B1-47BB4427EE2E}"/>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202877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19</a:t>
            </a:fld>
            <a:endParaRPr lang="en-US" dirty="0"/>
          </a:p>
        </p:txBody>
      </p:sp>
    </p:spTree>
    <p:extLst>
      <p:ext uri="{BB962C8B-B14F-4D97-AF65-F5344CB8AC3E}">
        <p14:creationId xmlns:p14="http://schemas.microsoft.com/office/powerpoint/2010/main" val="2016365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2</a:t>
            </a:fld>
            <a:endParaRPr lang="en-US" dirty="0"/>
          </a:p>
        </p:txBody>
      </p:sp>
    </p:spTree>
    <p:extLst>
      <p:ext uri="{BB962C8B-B14F-4D97-AF65-F5344CB8AC3E}">
        <p14:creationId xmlns:p14="http://schemas.microsoft.com/office/powerpoint/2010/main" val="3574310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20</a:t>
            </a:fld>
            <a:endParaRPr lang="en-US" dirty="0"/>
          </a:p>
        </p:txBody>
      </p:sp>
    </p:spTree>
    <p:extLst>
      <p:ext uri="{BB962C8B-B14F-4D97-AF65-F5344CB8AC3E}">
        <p14:creationId xmlns:p14="http://schemas.microsoft.com/office/powerpoint/2010/main" val="3552528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21</a:t>
            </a:fld>
            <a:endParaRPr lang="en-US" dirty="0"/>
          </a:p>
        </p:txBody>
      </p:sp>
    </p:spTree>
    <p:extLst>
      <p:ext uri="{BB962C8B-B14F-4D97-AF65-F5344CB8AC3E}">
        <p14:creationId xmlns:p14="http://schemas.microsoft.com/office/powerpoint/2010/main" val="30835351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Context: consider this the room we are in. Bottom plane of cube is the ground surface, the room’s floor.</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22</a:t>
            </a:fld>
            <a:endParaRPr lang="en-US" dirty="0"/>
          </a:p>
        </p:txBody>
      </p:sp>
    </p:spTree>
    <p:extLst>
      <p:ext uri="{BB962C8B-B14F-4D97-AF65-F5344CB8AC3E}">
        <p14:creationId xmlns:p14="http://schemas.microsoft.com/office/powerpoint/2010/main" val="2996558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23</a:t>
            </a:fld>
            <a:endParaRPr lang="en-US" dirty="0"/>
          </a:p>
        </p:txBody>
      </p:sp>
    </p:spTree>
    <p:extLst>
      <p:ext uri="{BB962C8B-B14F-4D97-AF65-F5344CB8AC3E}">
        <p14:creationId xmlns:p14="http://schemas.microsoft.com/office/powerpoint/2010/main" val="864115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IMU measures changes in acceleration on X,Y,Z axes, as well as angular velocity. </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24</a:t>
            </a:fld>
            <a:endParaRPr lang="en-US" dirty="0"/>
          </a:p>
        </p:txBody>
      </p:sp>
    </p:spTree>
    <p:extLst>
      <p:ext uri="{BB962C8B-B14F-4D97-AF65-F5344CB8AC3E}">
        <p14:creationId xmlns:p14="http://schemas.microsoft.com/office/powerpoint/2010/main" val="2480014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25</a:t>
            </a:fld>
            <a:endParaRPr lang="en-US" dirty="0"/>
          </a:p>
        </p:txBody>
      </p:sp>
    </p:spTree>
    <p:extLst>
      <p:ext uri="{BB962C8B-B14F-4D97-AF65-F5344CB8AC3E}">
        <p14:creationId xmlns:p14="http://schemas.microsoft.com/office/powerpoint/2010/main" val="25238595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26</a:t>
            </a:fld>
            <a:endParaRPr lang="en-US" dirty="0"/>
          </a:p>
        </p:txBody>
      </p:sp>
    </p:spTree>
    <p:extLst>
      <p:ext uri="{BB962C8B-B14F-4D97-AF65-F5344CB8AC3E}">
        <p14:creationId xmlns:p14="http://schemas.microsoft.com/office/powerpoint/2010/main" val="11471879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27</a:t>
            </a:fld>
            <a:endParaRPr lang="en-US" dirty="0"/>
          </a:p>
        </p:txBody>
      </p:sp>
    </p:spTree>
    <p:extLst>
      <p:ext uri="{BB962C8B-B14F-4D97-AF65-F5344CB8AC3E}">
        <p14:creationId xmlns:p14="http://schemas.microsoft.com/office/powerpoint/2010/main" val="986275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28</a:t>
            </a:fld>
            <a:endParaRPr lang="en-US" dirty="0"/>
          </a:p>
        </p:txBody>
      </p:sp>
    </p:spTree>
    <p:extLst>
      <p:ext uri="{BB962C8B-B14F-4D97-AF65-F5344CB8AC3E}">
        <p14:creationId xmlns:p14="http://schemas.microsoft.com/office/powerpoint/2010/main" val="32547555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29</a:t>
            </a:fld>
            <a:endParaRPr lang="en-US" dirty="0"/>
          </a:p>
        </p:txBody>
      </p:sp>
    </p:spTree>
    <p:extLst>
      <p:ext uri="{BB962C8B-B14F-4D97-AF65-F5344CB8AC3E}">
        <p14:creationId xmlns:p14="http://schemas.microsoft.com/office/powerpoint/2010/main" val="2252456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3</a:t>
            </a:fld>
            <a:endParaRPr lang="en-US" dirty="0"/>
          </a:p>
        </p:txBody>
      </p:sp>
    </p:spTree>
    <p:extLst>
      <p:ext uri="{BB962C8B-B14F-4D97-AF65-F5344CB8AC3E}">
        <p14:creationId xmlns:p14="http://schemas.microsoft.com/office/powerpoint/2010/main" val="21838166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30</a:t>
            </a:fld>
            <a:endParaRPr lang="en-US" dirty="0"/>
          </a:p>
        </p:txBody>
      </p:sp>
    </p:spTree>
    <p:extLst>
      <p:ext uri="{BB962C8B-B14F-4D97-AF65-F5344CB8AC3E}">
        <p14:creationId xmlns:p14="http://schemas.microsoft.com/office/powerpoint/2010/main" val="20235237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31</a:t>
            </a:fld>
            <a:endParaRPr lang="en-US" dirty="0"/>
          </a:p>
        </p:txBody>
      </p:sp>
    </p:spTree>
    <p:extLst>
      <p:ext uri="{BB962C8B-B14F-4D97-AF65-F5344CB8AC3E}">
        <p14:creationId xmlns:p14="http://schemas.microsoft.com/office/powerpoint/2010/main" val="35547186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32</a:t>
            </a:fld>
            <a:endParaRPr lang="en-US" dirty="0"/>
          </a:p>
        </p:txBody>
      </p:sp>
    </p:spTree>
    <p:extLst>
      <p:ext uri="{BB962C8B-B14F-4D97-AF65-F5344CB8AC3E}">
        <p14:creationId xmlns:p14="http://schemas.microsoft.com/office/powerpoint/2010/main" val="22086171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33</a:t>
            </a:fld>
            <a:endParaRPr lang="en-US" dirty="0"/>
          </a:p>
        </p:txBody>
      </p:sp>
    </p:spTree>
    <p:extLst>
      <p:ext uri="{BB962C8B-B14F-4D97-AF65-F5344CB8AC3E}">
        <p14:creationId xmlns:p14="http://schemas.microsoft.com/office/powerpoint/2010/main" val="19292637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Accuracy is best when Roll, Pitch, and Yaw are less than 15 degrees. Consider using Camera Mode if using in steeper terrain.</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34</a:t>
            </a:fld>
            <a:endParaRPr lang="en-US" dirty="0"/>
          </a:p>
        </p:txBody>
      </p:sp>
    </p:spTree>
    <p:extLst>
      <p:ext uri="{BB962C8B-B14F-4D97-AF65-F5344CB8AC3E}">
        <p14:creationId xmlns:p14="http://schemas.microsoft.com/office/powerpoint/2010/main" val="16812274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 point cloud map is created of the GPS-denied environment, then the SLAM sensor localizes and navigates within it, outputting positional data in real time to geophysical sensors.</a:t>
            </a:r>
          </a:p>
        </p:txBody>
      </p:sp>
      <p:sp>
        <p:nvSpPr>
          <p:cNvPr id="4" name="Slide Number Placeholder 3"/>
          <p:cNvSpPr>
            <a:spLocks noGrp="1"/>
          </p:cNvSpPr>
          <p:nvPr>
            <p:ph type="sldNum" sz="quarter" idx="5"/>
          </p:nvPr>
        </p:nvSpPr>
        <p:spPr/>
        <p:txBody>
          <a:bodyPr/>
          <a:lstStyle/>
          <a:p>
            <a:fld id="{41BD7A46-5A69-5445-84D1-B4878214B0FA}" type="slidenum">
              <a:rPr lang="en-NL" smtClean="0"/>
              <a:t>35</a:t>
            </a:fld>
            <a:endParaRPr lang="en-NL"/>
          </a:p>
        </p:txBody>
      </p:sp>
      <p:sp>
        <p:nvSpPr>
          <p:cNvPr id="5" name="Date Placeholder 4">
            <a:extLst>
              <a:ext uri="{FF2B5EF4-FFF2-40B4-BE49-F238E27FC236}">
                <a16:creationId xmlns:a16="http://schemas.microsoft.com/office/drawing/2014/main" id="{6EB6ADE0-CE7C-A4A4-5849-1A078DFA9A4D}"/>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2780966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36</a:t>
            </a:fld>
            <a:endParaRPr lang="en-US" dirty="0"/>
          </a:p>
        </p:txBody>
      </p:sp>
    </p:spTree>
    <p:extLst>
      <p:ext uri="{BB962C8B-B14F-4D97-AF65-F5344CB8AC3E}">
        <p14:creationId xmlns:p14="http://schemas.microsoft.com/office/powerpoint/2010/main" val="14440683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Positional information may be good from year to year (trees grow slowly). Refer to Camp Blanding lessons learned (USACE/Heaton, NAOC 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Reduces need for Professional Land Surveyors because SLAM can be used for reacquisition (i.e., returning to a selected geophysical anomaly or source for intrusive investigation).</a:t>
            </a:r>
          </a:p>
          <a:p>
            <a:endParaRPr lang="en-US" dirty="0"/>
          </a:p>
        </p:txBody>
      </p:sp>
      <p:sp>
        <p:nvSpPr>
          <p:cNvPr id="4" name="Slide Number Placeholder 3"/>
          <p:cNvSpPr>
            <a:spLocks noGrp="1"/>
          </p:cNvSpPr>
          <p:nvPr>
            <p:ph type="sldNum" sz="quarter" idx="5"/>
          </p:nvPr>
        </p:nvSpPr>
        <p:spPr/>
        <p:txBody>
          <a:bodyPr/>
          <a:lstStyle/>
          <a:p>
            <a:fld id="{E6ADA7B9-3544-3945-BA6F-B1356C6EBAFB}" type="slidenum">
              <a:rPr lang="en-US" smtClean="0"/>
              <a:t>37</a:t>
            </a:fld>
            <a:endParaRPr lang="en-US" dirty="0"/>
          </a:p>
        </p:txBody>
      </p:sp>
      <p:sp>
        <p:nvSpPr>
          <p:cNvPr id="5" name="Date Placeholder 4">
            <a:extLst>
              <a:ext uri="{FF2B5EF4-FFF2-40B4-BE49-F238E27FC236}">
                <a16:creationId xmlns:a16="http://schemas.microsoft.com/office/drawing/2014/main" id="{BA99D803-0D89-5BB4-2089-12E41144038B}"/>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41271695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38</a:t>
            </a:fld>
            <a:endParaRPr lang="en-US" dirty="0"/>
          </a:p>
        </p:txBody>
      </p:sp>
    </p:spTree>
    <p:extLst>
      <p:ext uri="{BB962C8B-B14F-4D97-AF65-F5344CB8AC3E}">
        <p14:creationId xmlns:p14="http://schemas.microsoft.com/office/powerpoint/2010/main" val="947979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39</a:t>
            </a:fld>
            <a:endParaRPr lang="en-US" dirty="0"/>
          </a:p>
        </p:txBody>
      </p:sp>
    </p:spTree>
    <p:extLst>
      <p:ext uri="{BB962C8B-B14F-4D97-AF65-F5344CB8AC3E}">
        <p14:creationId xmlns:p14="http://schemas.microsoft.com/office/powerpoint/2010/main" val="3177030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ADA7B9-3544-3945-BA6F-B1356C6EBAFB}" type="slidenum">
              <a:rPr lang="en-US" smtClean="0"/>
              <a:t>4</a:t>
            </a:fld>
            <a:endParaRPr lang="en-US" dirty="0"/>
          </a:p>
        </p:txBody>
      </p:sp>
      <p:sp>
        <p:nvSpPr>
          <p:cNvPr id="5" name="Date Placeholder 4">
            <a:extLst>
              <a:ext uri="{FF2B5EF4-FFF2-40B4-BE49-F238E27FC236}">
                <a16:creationId xmlns:a16="http://schemas.microsoft.com/office/drawing/2014/main" id="{B744B582-0F2E-CA82-730E-AFD0C195A92C}"/>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8546592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40</a:t>
            </a:fld>
            <a:endParaRPr lang="en-US" dirty="0"/>
          </a:p>
        </p:txBody>
      </p:sp>
    </p:spTree>
    <p:extLst>
      <p:ext uri="{BB962C8B-B14F-4D97-AF65-F5344CB8AC3E}">
        <p14:creationId xmlns:p14="http://schemas.microsoft.com/office/powerpoint/2010/main" val="20821062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41</a:t>
            </a:fld>
            <a:endParaRPr lang="en-US" dirty="0"/>
          </a:p>
        </p:txBody>
      </p:sp>
    </p:spTree>
    <p:extLst>
      <p:ext uri="{BB962C8B-B14F-4D97-AF65-F5344CB8AC3E}">
        <p14:creationId xmlns:p14="http://schemas.microsoft.com/office/powerpoint/2010/main" val="37058595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Industry use of AGC developed largely through demonstrations in which accepted DGM methods (e.g., full coverage EM61 data+maps) were supplemented by cued AGC data collection and analyses. Initially, more data (and stationary data) collected over an unknown subsurface source were needed for reliable classification of the source(s).</a:t>
            </a:r>
          </a:p>
          <a:p>
            <a:r>
              <a:rPr lang="en-US" dirty="0"/>
              <a:t>Regulatory acceptance of, or familiarity with, cued AGC was supported via Interstate Technology and Regulatory Council documents and training. Department of Defense Advanced Geophysical Classification Accreditation Program has since recommended and ‘regulated’ the use of AGC.</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42</a:t>
            </a:fld>
            <a:endParaRPr lang="en-US" dirty="0"/>
          </a:p>
        </p:txBody>
      </p:sp>
    </p:spTree>
    <p:extLst>
      <p:ext uri="{BB962C8B-B14F-4D97-AF65-F5344CB8AC3E}">
        <p14:creationId xmlns:p14="http://schemas.microsoft.com/office/powerpoint/2010/main" val="3305245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43</a:t>
            </a:fld>
            <a:endParaRPr lang="en-US" dirty="0"/>
          </a:p>
        </p:txBody>
      </p:sp>
    </p:spTree>
    <p:extLst>
      <p:ext uri="{BB962C8B-B14F-4D97-AF65-F5344CB8AC3E}">
        <p14:creationId xmlns:p14="http://schemas.microsoft.com/office/powerpoint/2010/main" val="41748578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44</a:t>
            </a:fld>
            <a:endParaRPr lang="en-US" dirty="0"/>
          </a:p>
        </p:txBody>
      </p:sp>
    </p:spTree>
    <p:extLst>
      <p:ext uri="{BB962C8B-B14F-4D97-AF65-F5344CB8AC3E}">
        <p14:creationId xmlns:p14="http://schemas.microsoft.com/office/powerpoint/2010/main" val="17835001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Many MR- and AGC-specific terms used.</a:t>
            </a:r>
          </a:p>
          <a:p>
            <a:r>
              <a:rPr lang="en-US" dirty="0"/>
              <a:t>Focus on the blue boxes – fewer steps. And the “Cued Survey” step may appear small in a flowchart, but as illustrated on Slide 51, can involve thousands of cued measurements and weeks of data collection and processing.</a:t>
            </a:r>
          </a:p>
        </p:txBody>
      </p:sp>
      <p:sp>
        <p:nvSpPr>
          <p:cNvPr id="4" name="Slide Number Placeholder 3"/>
          <p:cNvSpPr>
            <a:spLocks noGrp="1"/>
          </p:cNvSpPr>
          <p:nvPr>
            <p:ph type="sldNum" sz="quarter" idx="5"/>
          </p:nvPr>
        </p:nvSpPr>
        <p:spPr/>
        <p:txBody>
          <a:bodyPr/>
          <a:lstStyle/>
          <a:p>
            <a:fld id="{E6ADA7B9-3544-3945-BA6F-B1356C6EBAFB}" type="slidenum">
              <a:rPr lang="en-US" smtClean="0"/>
              <a:t>45</a:t>
            </a:fld>
            <a:endParaRPr lang="en-US" dirty="0"/>
          </a:p>
        </p:txBody>
      </p:sp>
      <p:sp>
        <p:nvSpPr>
          <p:cNvPr id="5" name="Date Placeholder 4">
            <a:extLst>
              <a:ext uri="{FF2B5EF4-FFF2-40B4-BE49-F238E27FC236}">
                <a16:creationId xmlns:a16="http://schemas.microsoft.com/office/drawing/2014/main" id="{3EEB7BBA-B0FB-43BB-D9D7-BE4819DF5708}"/>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8246303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Many MR- and AGC-specific terms used.</a:t>
            </a:r>
          </a:p>
          <a:p>
            <a:r>
              <a:rPr lang="en-US" dirty="0"/>
              <a:t>Focus on the blue boxes – fewer steps. And the “Cued Survey” step may appear small in a flowchart, but as illustrated on Slide 51, can involve thousands of cued measurements and weeks of data collection and processing.</a:t>
            </a:r>
          </a:p>
        </p:txBody>
      </p:sp>
      <p:sp>
        <p:nvSpPr>
          <p:cNvPr id="4" name="Slide Number Placeholder 3"/>
          <p:cNvSpPr>
            <a:spLocks noGrp="1"/>
          </p:cNvSpPr>
          <p:nvPr>
            <p:ph type="sldNum" sz="quarter" idx="5"/>
          </p:nvPr>
        </p:nvSpPr>
        <p:spPr/>
        <p:txBody>
          <a:bodyPr/>
          <a:lstStyle/>
          <a:p>
            <a:fld id="{E6ADA7B9-3544-3945-BA6F-B1356C6EBAFB}" type="slidenum">
              <a:rPr lang="en-US" smtClean="0"/>
              <a:t>46</a:t>
            </a:fld>
            <a:endParaRPr lang="en-US" dirty="0"/>
          </a:p>
        </p:txBody>
      </p:sp>
      <p:sp>
        <p:nvSpPr>
          <p:cNvPr id="5" name="Date Placeholder 4">
            <a:extLst>
              <a:ext uri="{FF2B5EF4-FFF2-40B4-BE49-F238E27FC236}">
                <a16:creationId xmlns:a16="http://schemas.microsoft.com/office/drawing/2014/main" id="{3EEB7BBA-B0FB-43BB-D9D7-BE4819DF5708}"/>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6375656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rgbClr val="000000"/>
                </a:solidFill>
              </a:rPr>
              <a:t>AGC sensor malfunctions and responsiveness of technical support need to be understood as potential factors to project schedules. </a:t>
            </a:r>
          </a:p>
          <a:p>
            <a:pPr defTabSz="931774">
              <a:defRPr/>
            </a:pPr>
            <a:r>
              <a:rPr lang="en-US" dirty="0">
                <a:solidFill>
                  <a:srgbClr val="000000"/>
                </a:solidFill>
              </a:rPr>
              <a:t>MetalMapper 2x2 “issues”: drift and background correction, the latter not due to MetalMapper itself, but rather the cued AGC approach.</a:t>
            </a:r>
            <a:endParaRPr lang="en-US" dirty="0"/>
          </a:p>
          <a:p>
            <a:endParaRPr lang="en-US" dirty="0"/>
          </a:p>
        </p:txBody>
      </p:sp>
      <p:sp>
        <p:nvSpPr>
          <p:cNvPr id="4" name="Slide Number Placeholder 3"/>
          <p:cNvSpPr>
            <a:spLocks noGrp="1"/>
          </p:cNvSpPr>
          <p:nvPr>
            <p:ph type="sldNum" sz="quarter" idx="5"/>
          </p:nvPr>
        </p:nvSpPr>
        <p:spPr/>
        <p:txBody>
          <a:bodyPr/>
          <a:lstStyle/>
          <a:p>
            <a:fld id="{E6ADA7B9-3544-3945-BA6F-B1356C6EBAFB}" type="slidenum">
              <a:rPr lang="en-US" smtClean="0"/>
              <a:t>47</a:t>
            </a:fld>
            <a:endParaRPr lang="en-US" dirty="0"/>
          </a:p>
        </p:txBody>
      </p:sp>
      <p:sp>
        <p:nvSpPr>
          <p:cNvPr id="5" name="Date Placeholder 4">
            <a:extLst>
              <a:ext uri="{FF2B5EF4-FFF2-40B4-BE49-F238E27FC236}">
                <a16:creationId xmlns:a16="http://schemas.microsoft.com/office/drawing/2014/main" id="{B9670626-A9F7-B659-3B8A-A008F3499D28}"/>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4168448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ADA7B9-3544-3945-BA6F-B1356C6EBAFB}" type="slidenum">
              <a:rPr lang="en-US" smtClean="0"/>
              <a:t>48</a:t>
            </a:fld>
            <a:endParaRPr lang="en-US" dirty="0"/>
          </a:p>
        </p:txBody>
      </p:sp>
      <p:sp>
        <p:nvSpPr>
          <p:cNvPr id="5" name="Date Placeholder 4">
            <a:extLst>
              <a:ext uri="{FF2B5EF4-FFF2-40B4-BE49-F238E27FC236}">
                <a16:creationId xmlns:a16="http://schemas.microsoft.com/office/drawing/2014/main" id="{B9670626-A9F7-B659-3B8A-A008F3499D28}"/>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193222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ADA7B9-3544-3945-BA6F-B1356C6EBAFB}" type="slidenum">
              <a:rPr lang="en-US" smtClean="0"/>
              <a:t>49</a:t>
            </a:fld>
            <a:endParaRPr lang="en-US" dirty="0"/>
          </a:p>
        </p:txBody>
      </p:sp>
      <p:sp>
        <p:nvSpPr>
          <p:cNvPr id="5" name="Date Placeholder 4">
            <a:extLst>
              <a:ext uri="{FF2B5EF4-FFF2-40B4-BE49-F238E27FC236}">
                <a16:creationId xmlns:a16="http://schemas.microsoft.com/office/drawing/2014/main" id="{AD9109E8-7B1D-D392-4C6A-80EB2CC40D58}"/>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355707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ADA7B9-3544-3945-BA6F-B1356C6EBAFB}" type="slidenum">
              <a:rPr lang="en-US" smtClean="0"/>
              <a:t>5</a:t>
            </a:fld>
            <a:endParaRPr lang="en-US" dirty="0"/>
          </a:p>
        </p:txBody>
      </p:sp>
      <p:sp>
        <p:nvSpPr>
          <p:cNvPr id="5" name="Date Placeholder 4">
            <a:extLst>
              <a:ext uri="{FF2B5EF4-FFF2-40B4-BE49-F238E27FC236}">
                <a16:creationId xmlns:a16="http://schemas.microsoft.com/office/drawing/2014/main" id="{6DD4D16D-CC74-35B1-C694-3686350E30F1}"/>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5724496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ADA7B9-3544-3945-BA6F-B1356C6EBAFB}" type="slidenum">
              <a:rPr lang="en-US" smtClean="0"/>
              <a:t>50</a:t>
            </a:fld>
            <a:endParaRPr lang="en-US" dirty="0"/>
          </a:p>
        </p:txBody>
      </p:sp>
      <p:sp>
        <p:nvSpPr>
          <p:cNvPr id="5" name="Date Placeholder 4">
            <a:extLst>
              <a:ext uri="{FF2B5EF4-FFF2-40B4-BE49-F238E27FC236}">
                <a16:creationId xmlns:a16="http://schemas.microsoft.com/office/drawing/2014/main" id="{AD9109E8-7B1D-D392-4C6A-80EB2CC40D58}"/>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2547144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ADA7B9-3544-3945-BA6F-B1356C6EBAFB}" type="slidenum">
              <a:rPr lang="en-US" smtClean="0"/>
              <a:t>51</a:t>
            </a:fld>
            <a:endParaRPr lang="en-US" dirty="0"/>
          </a:p>
        </p:txBody>
      </p:sp>
      <p:sp>
        <p:nvSpPr>
          <p:cNvPr id="5" name="Date Placeholder 4">
            <a:extLst>
              <a:ext uri="{FF2B5EF4-FFF2-40B4-BE49-F238E27FC236}">
                <a16:creationId xmlns:a16="http://schemas.microsoft.com/office/drawing/2014/main" id="{162D99F8-E913-A662-75A1-15EA0948D7DF}"/>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8276988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*Note: 25 extra field days is based on ~200 cued shots per day, and assumes all 5ac*1,000source/ac=5,000 sources would’ve been cued (i.e., no Saturated Response Areas, no suspected culture). This is unlikely in practice. However, the additional field effort for cued data collection, then the necessary processing of cued data, would certainly have added schedule and costs to this project.</a:t>
            </a:r>
          </a:p>
        </p:txBody>
      </p:sp>
      <p:sp>
        <p:nvSpPr>
          <p:cNvPr id="4" name="Slide Number Placeholder 3"/>
          <p:cNvSpPr>
            <a:spLocks noGrp="1"/>
          </p:cNvSpPr>
          <p:nvPr>
            <p:ph type="sldNum" sz="quarter" idx="5"/>
          </p:nvPr>
        </p:nvSpPr>
        <p:spPr/>
        <p:txBody>
          <a:bodyPr/>
          <a:lstStyle/>
          <a:p>
            <a:fld id="{E6ADA7B9-3544-3945-BA6F-B1356C6EBAFB}" type="slidenum">
              <a:rPr lang="en-US" smtClean="0"/>
              <a:t>52</a:t>
            </a:fld>
            <a:endParaRPr lang="en-US" dirty="0"/>
          </a:p>
        </p:txBody>
      </p:sp>
      <p:sp>
        <p:nvSpPr>
          <p:cNvPr id="5" name="Date Placeholder 4">
            <a:extLst>
              <a:ext uri="{FF2B5EF4-FFF2-40B4-BE49-F238E27FC236}">
                <a16:creationId xmlns:a16="http://schemas.microsoft.com/office/drawing/2014/main" id="{0BAB5D87-4AC4-B499-363C-783896702CDF}"/>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5153913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53</a:t>
            </a:fld>
            <a:endParaRPr lang="en-US" dirty="0"/>
          </a:p>
        </p:txBody>
      </p:sp>
    </p:spTree>
    <p:extLst>
      <p:ext uri="{BB962C8B-B14F-4D97-AF65-F5344CB8AC3E}">
        <p14:creationId xmlns:p14="http://schemas.microsoft.com/office/powerpoint/2010/main" val="1718532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54</a:t>
            </a:fld>
            <a:endParaRPr lang="en-US" dirty="0"/>
          </a:p>
        </p:txBody>
      </p:sp>
    </p:spTree>
    <p:extLst>
      <p:ext uri="{BB962C8B-B14F-4D97-AF65-F5344CB8AC3E}">
        <p14:creationId xmlns:p14="http://schemas.microsoft.com/office/powerpoint/2010/main" val="37737987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Generally,</a:t>
            </a:r>
          </a:p>
          <a:p>
            <a:r>
              <a:rPr lang="en-US" dirty="0"/>
              <a:t>QC: contractor’s check</a:t>
            </a:r>
          </a:p>
          <a:p>
            <a:r>
              <a:rPr lang="en-US" dirty="0"/>
              <a:t>QA: Government’s (or third-party designee’s) check</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55</a:t>
            </a:fld>
            <a:endParaRPr lang="en-US" dirty="0"/>
          </a:p>
        </p:txBody>
      </p:sp>
    </p:spTree>
    <p:extLst>
      <p:ext uri="{BB962C8B-B14F-4D97-AF65-F5344CB8AC3E}">
        <p14:creationId xmlns:p14="http://schemas.microsoft.com/office/powerpoint/2010/main" val="27960184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ADA7B9-3544-3945-BA6F-B1356C6EBAFB}" type="slidenum">
              <a:rPr lang="en-US" smtClean="0"/>
              <a:t>56</a:t>
            </a:fld>
            <a:endParaRPr lang="en-US" dirty="0"/>
          </a:p>
        </p:txBody>
      </p:sp>
      <p:sp>
        <p:nvSpPr>
          <p:cNvPr id="5" name="Date Placeholder 4">
            <a:extLst>
              <a:ext uri="{FF2B5EF4-FFF2-40B4-BE49-F238E27FC236}">
                <a16:creationId xmlns:a16="http://schemas.microsoft.com/office/drawing/2014/main" id="{7E320288-05F3-1505-1412-05C6596FA7BB}"/>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4422228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documentation is critical to QA/QC.</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57</a:t>
            </a:fld>
            <a:endParaRPr lang="en-US" dirty="0"/>
          </a:p>
        </p:txBody>
      </p:sp>
    </p:spTree>
    <p:extLst>
      <p:ext uri="{BB962C8B-B14F-4D97-AF65-F5344CB8AC3E}">
        <p14:creationId xmlns:p14="http://schemas.microsoft.com/office/powerpoint/2010/main" val="36714081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They’re toolkits! Not templates. There is room for some healthy ribbing on contractors’ use as a template.</a:t>
            </a:r>
          </a:p>
          <a:p>
            <a:r>
              <a:rPr lang="en-US" dirty="0"/>
              <a:t>QAPP toolkit is STARTING POINT for a QAPP.</a:t>
            </a:r>
          </a:p>
          <a:p>
            <a:r>
              <a:rPr lang="en-US" dirty="0"/>
              <a:t>QAPPs are more than requirements for technologies, sensors, and similar.</a:t>
            </a:r>
          </a:p>
          <a:p>
            <a:r>
              <a:rPr lang="en-US" dirty="0"/>
              <a:t>Not all aspects of the toolkits’ sample project apply to every site. The toolkit sample projects are intended to be complex examples to help with planning and development of a project’s QAPP.</a:t>
            </a:r>
          </a:p>
          <a:p>
            <a:endParaRPr lang="en-US" dirty="0"/>
          </a:p>
          <a:p>
            <a:endParaRPr lang="en-US" dirty="0"/>
          </a:p>
        </p:txBody>
      </p:sp>
      <p:sp>
        <p:nvSpPr>
          <p:cNvPr id="4" name="Slide Number Placeholder 3"/>
          <p:cNvSpPr>
            <a:spLocks noGrp="1"/>
          </p:cNvSpPr>
          <p:nvPr>
            <p:ph type="sldNum" sz="quarter" idx="5"/>
          </p:nvPr>
        </p:nvSpPr>
        <p:spPr/>
        <p:txBody>
          <a:bodyPr/>
          <a:lstStyle/>
          <a:p>
            <a:fld id="{E6ADA7B9-3544-3945-BA6F-B1356C6EBAFB}" type="slidenum">
              <a:rPr lang="en-US" smtClean="0"/>
              <a:t>58</a:t>
            </a:fld>
            <a:endParaRPr lang="en-US" dirty="0"/>
          </a:p>
        </p:txBody>
      </p:sp>
      <p:sp>
        <p:nvSpPr>
          <p:cNvPr id="5" name="Date Placeholder 4">
            <a:extLst>
              <a:ext uri="{FF2B5EF4-FFF2-40B4-BE49-F238E27FC236}">
                <a16:creationId xmlns:a16="http://schemas.microsoft.com/office/drawing/2014/main" id="{335513C8-BB60-7668-7872-BD1FD5126FF3}"/>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7949489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59</a:t>
            </a:fld>
            <a:endParaRPr lang="en-US" dirty="0"/>
          </a:p>
        </p:txBody>
      </p:sp>
    </p:spTree>
    <p:extLst>
      <p:ext uri="{BB962C8B-B14F-4D97-AF65-F5344CB8AC3E}">
        <p14:creationId xmlns:p14="http://schemas.microsoft.com/office/powerpoint/2010/main" val="2205126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ADA7B9-3544-3945-BA6F-B1356C6EBAFB}" type="slidenum">
              <a:rPr lang="en-US" smtClean="0"/>
              <a:t>6</a:t>
            </a:fld>
            <a:endParaRPr lang="en-US" dirty="0"/>
          </a:p>
        </p:txBody>
      </p:sp>
      <p:sp>
        <p:nvSpPr>
          <p:cNvPr id="5" name="Date Placeholder 4">
            <a:extLst>
              <a:ext uri="{FF2B5EF4-FFF2-40B4-BE49-F238E27FC236}">
                <a16:creationId xmlns:a16="http://schemas.microsoft.com/office/drawing/2014/main" id="{F39596B8-EFB9-831A-8AEB-F735C9DD0D64}"/>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42534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60</a:t>
            </a:fld>
            <a:endParaRPr lang="en-US" dirty="0"/>
          </a:p>
        </p:txBody>
      </p:sp>
    </p:spTree>
    <p:extLst>
      <p:ext uri="{BB962C8B-B14F-4D97-AF65-F5344CB8AC3E}">
        <p14:creationId xmlns:p14="http://schemas.microsoft.com/office/powerpoint/2010/main" val="12111726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61</a:t>
            </a:fld>
            <a:endParaRPr lang="en-US" dirty="0"/>
          </a:p>
        </p:txBody>
      </p:sp>
    </p:spTree>
    <p:extLst>
      <p:ext uri="{BB962C8B-B14F-4D97-AF65-F5344CB8AC3E}">
        <p14:creationId xmlns:p14="http://schemas.microsoft.com/office/powerpoint/2010/main" val="34601550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62</a:t>
            </a:fld>
            <a:endParaRPr lang="en-US" dirty="0"/>
          </a:p>
        </p:txBody>
      </p:sp>
    </p:spTree>
    <p:extLst>
      <p:ext uri="{BB962C8B-B14F-4D97-AF65-F5344CB8AC3E}">
        <p14:creationId xmlns:p14="http://schemas.microsoft.com/office/powerpoint/2010/main" val="13933372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63</a:t>
            </a:fld>
            <a:endParaRPr lang="en-US" dirty="0"/>
          </a:p>
        </p:txBody>
      </p:sp>
    </p:spTree>
    <p:extLst>
      <p:ext uri="{BB962C8B-B14F-4D97-AF65-F5344CB8AC3E}">
        <p14:creationId xmlns:p14="http://schemas.microsoft.com/office/powerpoint/2010/main" val="32538012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Inversion = mathematical process to identify the cause(s) behind measured data</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65</a:t>
            </a:fld>
            <a:endParaRPr lang="en-US" dirty="0"/>
          </a:p>
        </p:txBody>
      </p:sp>
    </p:spTree>
    <p:extLst>
      <p:ext uri="{BB962C8B-B14F-4D97-AF65-F5344CB8AC3E}">
        <p14:creationId xmlns:p14="http://schemas.microsoft.com/office/powerpoint/2010/main" val="6018664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Inversion=mathematical process to identify the cause(s) behind measured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66</a:t>
            </a:fld>
            <a:endParaRPr lang="en-US" dirty="0"/>
          </a:p>
        </p:txBody>
      </p:sp>
    </p:spTree>
    <p:extLst>
      <p:ext uri="{BB962C8B-B14F-4D97-AF65-F5344CB8AC3E}">
        <p14:creationId xmlns:p14="http://schemas.microsoft.com/office/powerpoint/2010/main" val="23161272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67</a:t>
            </a:fld>
            <a:endParaRPr lang="en-US" dirty="0"/>
          </a:p>
        </p:txBody>
      </p:sp>
    </p:spTree>
    <p:extLst>
      <p:ext uri="{BB962C8B-B14F-4D97-AF65-F5344CB8AC3E}">
        <p14:creationId xmlns:p14="http://schemas.microsoft.com/office/powerpoint/2010/main" val="3880232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MEC should be put in context with regards to munitions items in general. While MEC is the hazard, munitions items (MPPEH) in general can generate actions for DoD.</a:t>
            </a:r>
          </a:p>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7</a:t>
            </a:fld>
            <a:endParaRPr lang="en-US" dirty="0"/>
          </a:p>
        </p:txBody>
      </p:sp>
    </p:spTree>
    <p:extLst>
      <p:ext uri="{BB962C8B-B14F-4D97-AF65-F5344CB8AC3E}">
        <p14:creationId xmlns:p14="http://schemas.microsoft.com/office/powerpoint/2010/main" val="2347230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8</a:t>
            </a:fld>
            <a:endParaRPr lang="en-US" dirty="0"/>
          </a:p>
        </p:txBody>
      </p:sp>
    </p:spTree>
    <p:extLst>
      <p:ext uri="{BB962C8B-B14F-4D97-AF65-F5344CB8AC3E}">
        <p14:creationId xmlns:p14="http://schemas.microsoft.com/office/powerpoint/2010/main" val="1594257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RTS: dropouts and “shadows” occur behind trees and other obstructions</a:t>
            </a:r>
          </a:p>
        </p:txBody>
      </p:sp>
      <p:sp>
        <p:nvSpPr>
          <p:cNvPr id="4" name="Slide Number Placeholder 3"/>
          <p:cNvSpPr>
            <a:spLocks noGrp="1"/>
          </p:cNvSpPr>
          <p:nvPr>
            <p:ph type="sldNum" sz="quarter" idx="5"/>
          </p:nvPr>
        </p:nvSpPr>
        <p:spPr/>
        <p:txBody>
          <a:bodyPr/>
          <a:lstStyle/>
          <a:p>
            <a:fld id="{E6ADA7B9-3544-3945-BA6F-B1356C6EBAFB}" type="slidenum">
              <a:rPr lang="en-US" smtClean="0"/>
              <a:t>9</a:t>
            </a:fld>
            <a:endParaRPr lang="en-US" dirty="0"/>
          </a:p>
        </p:txBody>
      </p:sp>
      <p:sp>
        <p:nvSpPr>
          <p:cNvPr id="5" name="Date Placeholder 4">
            <a:extLst>
              <a:ext uri="{FF2B5EF4-FFF2-40B4-BE49-F238E27FC236}">
                <a16:creationId xmlns:a16="http://schemas.microsoft.com/office/drawing/2014/main" id="{31699A14-A890-BEAD-ACA3-08A07ADF76D4}"/>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088681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5A81BE7-DBED-A8E0-99C6-185F4A97213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4" name="Picture 3">
            <a:extLst>
              <a:ext uri="{FF2B5EF4-FFF2-40B4-BE49-F238E27FC236}">
                <a16:creationId xmlns:a16="http://schemas.microsoft.com/office/drawing/2014/main" id="{A2125B7C-93A5-A521-BB9C-FBB144135C14}"/>
              </a:ext>
            </a:extLst>
          </p:cNvPr>
          <p:cNvPicPr>
            <a:picLocks noChangeAspect="1"/>
          </p:cNvPicPr>
          <p:nvPr/>
        </p:nvPicPr>
        <p:blipFill rotWithShape="1">
          <a:blip r:embed="rId2">
            <a:extLst>
              <a:ext uri="{28A0092B-C50C-407E-A947-70E740481C1C}">
                <a14:useLocalDpi xmlns:a14="http://schemas.microsoft.com/office/drawing/2010/main" val="0"/>
              </a:ext>
            </a:extLst>
          </a:blip>
          <a:srcRect l="3109" t="5769" r="9793" b="7133"/>
          <a:stretch/>
        </p:blipFill>
        <p:spPr>
          <a:xfrm>
            <a:off x="0" y="9832"/>
            <a:ext cx="12192000" cy="6858000"/>
          </a:xfrm>
          <a:prstGeom prst="rect">
            <a:avLst/>
          </a:prstGeom>
        </p:spPr>
      </p:pic>
      <p:sp>
        <p:nvSpPr>
          <p:cNvPr id="2" name="Title 1">
            <a:extLst>
              <a:ext uri="{FF2B5EF4-FFF2-40B4-BE49-F238E27FC236}">
                <a16:creationId xmlns:a16="http://schemas.microsoft.com/office/drawing/2014/main" id="{407A3280-4589-3ABE-8C92-FEC996DC2B2D}"/>
              </a:ext>
            </a:extLst>
          </p:cNvPr>
          <p:cNvSpPr>
            <a:spLocks noGrp="1"/>
          </p:cNvSpPr>
          <p:nvPr>
            <p:ph type="ctrTitle" hasCustomPrompt="1"/>
          </p:nvPr>
        </p:nvSpPr>
        <p:spPr>
          <a:xfrm>
            <a:off x="4939048" y="2781559"/>
            <a:ext cx="6939565" cy="1117341"/>
          </a:xfrm>
          <a:prstGeom prst="rect">
            <a:avLst/>
          </a:prstGeom>
        </p:spPr>
        <p:txBody>
          <a:bodyPr anchor="t"/>
          <a:lstStyle>
            <a:lvl1pPr algn="r">
              <a:defRPr sz="4400">
                <a:solidFill>
                  <a:srgbClr val="134B8E"/>
                </a:solidFill>
                <a:latin typeface="Arial" panose="020B0604020202020204" pitchFamily="34" charset="0"/>
                <a:cs typeface="Arial" panose="020B0604020202020204" pitchFamily="34" charset="0"/>
              </a:defRPr>
            </a:lvl1pPr>
          </a:lstStyle>
          <a:p>
            <a:r>
              <a:rPr lang="en-US" dirty="0"/>
              <a:t>Click to add Title</a:t>
            </a:r>
          </a:p>
        </p:txBody>
      </p:sp>
      <p:sp>
        <p:nvSpPr>
          <p:cNvPr id="3" name="Subtitle 2">
            <a:extLst>
              <a:ext uri="{FF2B5EF4-FFF2-40B4-BE49-F238E27FC236}">
                <a16:creationId xmlns:a16="http://schemas.microsoft.com/office/drawing/2014/main" id="{CD37335A-568F-AA22-5579-188E211A8AC5}"/>
              </a:ext>
            </a:extLst>
          </p:cNvPr>
          <p:cNvSpPr>
            <a:spLocks noGrp="1"/>
          </p:cNvSpPr>
          <p:nvPr>
            <p:ph type="subTitle" idx="1" hasCustomPrompt="1"/>
          </p:nvPr>
        </p:nvSpPr>
        <p:spPr>
          <a:xfrm>
            <a:off x="7373154" y="4420372"/>
            <a:ext cx="4505459" cy="560432"/>
          </a:xfrm>
          <a:prstGeom prst="rect">
            <a:avLst/>
          </a:prstGeom>
        </p:spPr>
        <p:txBody>
          <a:bodyPr>
            <a:normAutofit/>
          </a:bodyPr>
          <a:lstStyle>
            <a:lvl1pPr marL="0" indent="0" algn="r">
              <a:buNone/>
              <a:defRPr sz="1800">
                <a:solidFill>
                  <a:srgbClr val="0099F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secondary information (name/date </a:t>
            </a:r>
            <a:r>
              <a:rPr lang="en-US" dirty="0" err="1"/>
              <a:t>etc</a:t>
            </a:r>
            <a:r>
              <a:rPr lang="en-US" dirty="0"/>
              <a:t>)</a:t>
            </a:r>
          </a:p>
        </p:txBody>
      </p:sp>
      <p:sp>
        <p:nvSpPr>
          <p:cNvPr id="7" name="Rectangle 6">
            <a:extLst>
              <a:ext uri="{FF2B5EF4-FFF2-40B4-BE49-F238E27FC236}">
                <a16:creationId xmlns:a16="http://schemas.microsoft.com/office/drawing/2014/main" id="{EA8EB43F-EEE9-D4B5-5E61-21B57F2F2DB0}"/>
              </a:ext>
            </a:extLst>
          </p:cNvPr>
          <p:cNvSpPr/>
          <p:nvPr/>
        </p:nvSpPr>
        <p:spPr>
          <a:xfrm>
            <a:off x="10591800" y="6108700"/>
            <a:ext cx="1079500" cy="739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TextBox 7">
            <a:extLst>
              <a:ext uri="{FF2B5EF4-FFF2-40B4-BE49-F238E27FC236}">
                <a16:creationId xmlns:a16="http://schemas.microsoft.com/office/drawing/2014/main" id="{6CE1E9FB-7292-D491-0F18-4E68F0BE0A50}"/>
              </a:ext>
            </a:extLst>
          </p:cNvPr>
          <p:cNvSpPr txBox="1"/>
          <p:nvPr/>
        </p:nvSpPr>
        <p:spPr>
          <a:xfrm>
            <a:off x="11805275" y="6583680"/>
            <a:ext cx="386725" cy="274320"/>
          </a:xfrm>
          <a:prstGeom prst="rect">
            <a:avLst/>
          </a:prstGeom>
          <a:noFill/>
        </p:spPr>
        <p:txBody>
          <a:bodyPr wrap="square" rtlCol="0" anchor="ctr">
            <a:spAutoFit/>
          </a:bodyPr>
          <a:lstStyle/>
          <a:p>
            <a:pPr algn="r"/>
            <a:fld id="{56915420-62D4-4085-B301-CEC70E1E4A16}" type="slidenum">
              <a:rPr lang="en-US" sz="1400" smtClean="0">
                <a:solidFill>
                  <a:schemeClr val="tx1">
                    <a:lumMod val="75000"/>
                    <a:lumOff val="25000"/>
                  </a:schemeClr>
                </a:solidFill>
                <a:latin typeface="Arial Narrow" panose="020B0606020202030204" pitchFamily="34" charset="0"/>
                <a:cs typeface="Arial" panose="020B0604020202020204" pitchFamily="34" charset="0"/>
              </a:rPr>
              <a:t>‹#›</a:t>
            </a:fld>
            <a:endParaRPr lang="en-US" sz="1400" dirty="0">
              <a:solidFill>
                <a:schemeClr val="tx1">
                  <a:lumMod val="75000"/>
                  <a:lumOff val="25000"/>
                </a:schemeClr>
              </a:solidFill>
              <a:latin typeface="Arial Narrow" panose="020B0606020202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0010D98-957F-0ADF-219F-C3FF6B26EAB3}"/>
              </a:ext>
            </a:extLst>
          </p:cNvPr>
          <p:cNvPicPr>
            <a:picLocks noChangeAspect="1"/>
          </p:cNvPicPr>
          <p:nvPr userDrawn="1"/>
        </p:nvPicPr>
        <p:blipFill>
          <a:blip r:embed="rId3"/>
          <a:srcRect/>
          <a:stretch/>
        </p:blipFill>
        <p:spPr>
          <a:xfrm>
            <a:off x="8409677" y="500120"/>
            <a:ext cx="3623572" cy="905893"/>
          </a:xfrm>
          <a:prstGeom prst="rect">
            <a:avLst/>
          </a:prstGeom>
        </p:spPr>
      </p:pic>
    </p:spTree>
    <p:extLst>
      <p:ext uri="{BB962C8B-B14F-4D97-AF65-F5344CB8AC3E}">
        <p14:creationId xmlns:p14="http://schemas.microsoft.com/office/powerpoint/2010/main" val="58053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4F392D0-5797-8534-99EA-62C816C446FB}"/>
              </a:ext>
            </a:extLst>
          </p:cNvPr>
          <p:cNvSpPr>
            <a:spLocks noGrp="1"/>
          </p:cNvSpPr>
          <p:nvPr>
            <p:ph type="pic" idx="1" hasCustomPrompt="1"/>
          </p:nvPr>
        </p:nvSpPr>
        <p:spPr>
          <a:xfrm>
            <a:off x="838200" y="4000501"/>
            <a:ext cx="10612582" cy="1841500"/>
          </a:xfrm>
          <a:prstGeom prst="rect">
            <a:avLst/>
          </a:prstGeom>
        </p:spPr>
        <p:txBody>
          <a:bodyPr>
            <a:normAutofit/>
          </a:bodyPr>
          <a:lstStyle>
            <a:lvl1pPr marL="0" indent="0">
              <a:buNone/>
              <a:defRPr sz="1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add picture</a:t>
            </a:r>
          </a:p>
        </p:txBody>
      </p:sp>
      <p:sp>
        <p:nvSpPr>
          <p:cNvPr id="4" name="Text Placeholder 3">
            <a:extLst>
              <a:ext uri="{FF2B5EF4-FFF2-40B4-BE49-F238E27FC236}">
                <a16:creationId xmlns:a16="http://schemas.microsoft.com/office/drawing/2014/main" id="{C3A20A09-51CE-16F2-28C6-6195A1092048}"/>
              </a:ext>
            </a:extLst>
          </p:cNvPr>
          <p:cNvSpPr>
            <a:spLocks noGrp="1"/>
          </p:cNvSpPr>
          <p:nvPr>
            <p:ph type="body" sz="half" idx="2" hasCustomPrompt="1"/>
          </p:nvPr>
        </p:nvSpPr>
        <p:spPr>
          <a:xfrm>
            <a:off x="838200" y="1538294"/>
            <a:ext cx="3212667" cy="2275171"/>
          </a:xfrm>
          <a:prstGeom prst="rect">
            <a:avLst/>
          </a:prstGeom>
        </p:spPr>
        <p:txBody>
          <a:bodyPr/>
          <a:lstStyle>
            <a:lvl1pPr marL="0" indent="0">
              <a:buNone/>
              <a:defRPr sz="1600">
                <a:solidFill>
                  <a:schemeClr val="tx1">
                    <a:lumMod val="65000"/>
                    <a:lumOff val="3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5" name="Text Placeholder 3">
            <a:extLst>
              <a:ext uri="{FF2B5EF4-FFF2-40B4-BE49-F238E27FC236}">
                <a16:creationId xmlns:a16="http://schemas.microsoft.com/office/drawing/2014/main" id="{3042203B-A768-3761-A4D6-8C4E271BF128}"/>
              </a:ext>
            </a:extLst>
          </p:cNvPr>
          <p:cNvSpPr>
            <a:spLocks noGrp="1"/>
          </p:cNvSpPr>
          <p:nvPr>
            <p:ph type="body" sz="half" idx="13" hasCustomPrompt="1"/>
          </p:nvPr>
        </p:nvSpPr>
        <p:spPr>
          <a:xfrm>
            <a:off x="4538158" y="1538294"/>
            <a:ext cx="3212667" cy="2275171"/>
          </a:xfrm>
          <a:prstGeom prst="rect">
            <a:avLst/>
          </a:prstGeom>
        </p:spPr>
        <p:txBody>
          <a:bodyPr/>
          <a:lstStyle>
            <a:lvl1pPr marL="0" indent="0">
              <a:buNone/>
              <a:defRPr sz="1600">
                <a:solidFill>
                  <a:schemeClr val="tx1">
                    <a:lumMod val="65000"/>
                    <a:lumOff val="3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6" name="Text Placeholder 3">
            <a:extLst>
              <a:ext uri="{FF2B5EF4-FFF2-40B4-BE49-F238E27FC236}">
                <a16:creationId xmlns:a16="http://schemas.microsoft.com/office/drawing/2014/main" id="{55F6DFBA-3AEF-6FC9-ECC6-452EB8A7B17D}"/>
              </a:ext>
            </a:extLst>
          </p:cNvPr>
          <p:cNvSpPr>
            <a:spLocks noGrp="1"/>
          </p:cNvSpPr>
          <p:nvPr>
            <p:ph type="body" sz="half" idx="14" hasCustomPrompt="1"/>
          </p:nvPr>
        </p:nvSpPr>
        <p:spPr>
          <a:xfrm>
            <a:off x="8238115" y="1538294"/>
            <a:ext cx="3212667" cy="2275171"/>
          </a:xfrm>
          <a:prstGeom prst="rect">
            <a:avLst/>
          </a:prstGeom>
        </p:spPr>
        <p:txBody>
          <a:bodyPr/>
          <a:lstStyle>
            <a:lvl1pPr marL="0" indent="0">
              <a:buNone/>
              <a:defRPr sz="1600">
                <a:solidFill>
                  <a:schemeClr val="tx1">
                    <a:lumMod val="65000"/>
                    <a:lumOff val="3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9" name="Text Placeholder 7">
            <a:extLst>
              <a:ext uri="{FF2B5EF4-FFF2-40B4-BE49-F238E27FC236}">
                <a16:creationId xmlns:a16="http://schemas.microsoft.com/office/drawing/2014/main" id="{01B8B4A3-515F-F805-BAA1-D59A67927E34}"/>
              </a:ext>
            </a:extLst>
          </p:cNvPr>
          <p:cNvSpPr>
            <a:spLocks noGrp="1"/>
          </p:cNvSpPr>
          <p:nvPr>
            <p:ph type="body" sz="quarter" idx="17" hasCustomPrompt="1"/>
          </p:nvPr>
        </p:nvSpPr>
        <p:spPr>
          <a:xfrm>
            <a:off x="429768" y="6583680"/>
            <a:ext cx="4114800" cy="274320"/>
          </a:xfrm>
          <a:prstGeom prst="rect">
            <a:avLst/>
          </a:prstGeom>
        </p:spPr>
        <p:txBody>
          <a:bodyPr anchor="ctr">
            <a:noAutofit/>
          </a:bodyPr>
          <a:lstStyle>
            <a:lvl1pPr>
              <a:defRPr sz="1400">
                <a:solidFill>
                  <a:schemeClr val="tx1">
                    <a:lumMod val="75000"/>
                    <a:lumOff val="25000"/>
                  </a:schemeClr>
                </a:solidFill>
              </a:defRPr>
            </a:lvl1pPr>
          </a:lstStyle>
          <a:p>
            <a:r>
              <a:rPr lang="en-CA" dirty="0"/>
              <a:t>&lt;insert presentation section&gt;</a:t>
            </a:r>
            <a:endParaRPr lang="en-US" dirty="0"/>
          </a:p>
        </p:txBody>
      </p:sp>
      <p:sp>
        <p:nvSpPr>
          <p:cNvPr id="13" name="Title 1">
            <a:extLst>
              <a:ext uri="{FF2B5EF4-FFF2-40B4-BE49-F238E27FC236}">
                <a16:creationId xmlns:a16="http://schemas.microsoft.com/office/drawing/2014/main" id="{DDAE137E-6D70-8DBD-E2F4-B6A0F43B5D74}"/>
              </a:ext>
            </a:extLst>
          </p:cNvPr>
          <p:cNvSpPr>
            <a:spLocks noGrp="1"/>
          </p:cNvSpPr>
          <p:nvPr>
            <p:ph type="title" hasCustomPrompt="1"/>
          </p:nvPr>
        </p:nvSpPr>
        <p:spPr>
          <a:xfrm>
            <a:off x="1212761" y="314905"/>
            <a:ext cx="8769439" cy="549275"/>
          </a:xfrm>
          <a:prstGeom prst="rect">
            <a:avLst/>
          </a:prstGeom>
        </p:spPr>
        <p:txBody>
          <a:bodyPr/>
          <a:lstStyle/>
          <a:p>
            <a:r>
              <a:rPr lang="en-US" dirty="0"/>
              <a:t>Click to add Title</a:t>
            </a:r>
          </a:p>
        </p:txBody>
      </p:sp>
    </p:spTree>
    <p:extLst>
      <p:ext uri="{BB962C8B-B14F-4D97-AF65-F5344CB8AC3E}">
        <p14:creationId xmlns:p14="http://schemas.microsoft.com/office/powerpoint/2010/main" val="1148527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5A81BE7-DBED-A8E0-99C6-185F4A97213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4" name="Picture 3">
            <a:extLst>
              <a:ext uri="{FF2B5EF4-FFF2-40B4-BE49-F238E27FC236}">
                <a16:creationId xmlns:a16="http://schemas.microsoft.com/office/drawing/2014/main" id="{A2125B7C-93A5-A521-BB9C-FBB144135C14}"/>
              </a:ext>
            </a:extLst>
          </p:cNvPr>
          <p:cNvPicPr>
            <a:picLocks noChangeAspect="1"/>
          </p:cNvPicPr>
          <p:nvPr/>
        </p:nvPicPr>
        <p:blipFill rotWithShape="1">
          <a:blip r:embed="rId2">
            <a:extLst>
              <a:ext uri="{28A0092B-C50C-407E-A947-70E740481C1C}">
                <a14:useLocalDpi xmlns:a14="http://schemas.microsoft.com/office/drawing/2010/main" val="0"/>
              </a:ext>
            </a:extLst>
          </a:blip>
          <a:srcRect l="3109" t="5769" r="9793" b="7133"/>
          <a:stretch/>
        </p:blipFill>
        <p:spPr>
          <a:xfrm>
            <a:off x="0" y="9832"/>
            <a:ext cx="12192000" cy="6858000"/>
          </a:xfrm>
          <a:prstGeom prst="rect">
            <a:avLst/>
          </a:prstGeom>
        </p:spPr>
      </p:pic>
      <p:sp>
        <p:nvSpPr>
          <p:cNvPr id="8" name="Rectangle 7">
            <a:extLst>
              <a:ext uri="{FF2B5EF4-FFF2-40B4-BE49-F238E27FC236}">
                <a16:creationId xmlns:a16="http://schemas.microsoft.com/office/drawing/2014/main" id="{0D9902BC-837A-466C-AC70-2A0CAA15CAF8}"/>
              </a:ext>
            </a:extLst>
          </p:cNvPr>
          <p:cNvSpPr/>
          <p:nvPr/>
        </p:nvSpPr>
        <p:spPr>
          <a:xfrm>
            <a:off x="0" y="0"/>
            <a:ext cx="12192000" cy="6867832"/>
          </a:xfrm>
          <a:prstGeom prst="rect">
            <a:avLst/>
          </a:prstGeom>
          <a:gradFill>
            <a:gsLst>
              <a:gs pos="0">
                <a:schemeClr val="accent1">
                  <a:lumMod val="5000"/>
                  <a:lumOff val="95000"/>
                  <a:alpha val="0"/>
                </a:schemeClr>
              </a:gs>
              <a:gs pos="100000">
                <a:srgbClr val="0A98D5"/>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407A3280-4589-3ABE-8C92-FEC996DC2B2D}"/>
              </a:ext>
            </a:extLst>
          </p:cNvPr>
          <p:cNvSpPr>
            <a:spLocks noGrp="1"/>
          </p:cNvSpPr>
          <p:nvPr>
            <p:ph type="ctrTitle" hasCustomPrompt="1"/>
          </p:nvPr>
        </p:nvSpPr>
        <p:spPr>
          <a:xfrm>
            <a:off x="4939048" y="3236786"/>
            <a:ext cx="6939565" cy="1790441"/>
          </a:xfrm>
          <a:prstGeom prst="rect">
            <a:avLst/>
          </a:prstGeom>
        </p:spPr>
        <p:txBody>
          <a:bodyPr anchor="t"/>
          <a:lstStyle>
            <a:lvl1pPr algn="r">
              <a:defRPr sz="4400">
                <a:solidFill>
                  <a:srgbClr val="134B8E"/>
                </a:solidFill>
                <a:latin typeface="Arial" panose="020B0604020202020204" pitchFamily="34" charset="0"/>
                <a:cs typeface="Arial" panose="020B0604020202020204" pitchFamily="34" charset="0"/>
              </a:defRPr>
            </a:lvl1pPr>
          </a:lstStyle>
          <a:p>
            <a:r>
              <a:rPr lang="en-US" dirty="0"/>
              <a:t>Click to add transition title</a:t>
            </a:r>
          </a:p>
        </p:txBody>
      </p:sp>
      <p:pic>
        <p:nvPicPr>
          <p:cNvPr id="3" name="Picture 2">
            <a:extLst>
              <a:ext uri="{FF2B5EF4-FFF2-40B4-BE49-F238E27FC236}">
                <a16:creationId xmlns:a16="http://schemas.microsoft.com/office/drawing/2014/main" id="{E0AF0043-4420-8EAB-4DC3-65A85630FB6F}"/>
              </a:ext>
            </a:extLst>
          </p:cNvPr>
          <p:cNvPicPr>
            <a:picLocks noChangeAspect="1"/>
          </p:cNvPicPr>
          <p:nvPr userDrawn="1"/>
        </p:nvPicPr>
        <p:blipFill>
          <a:blip r:embed="rId3"/>
          <a:srcRect/>
          <a:stretch/>
        </p:blipFill>
        <p:spPr>
          <a:xfrm>
            <a:off x="8409677" y="500120"/>
            <a:ext cx="3623572" cy="905893"/>
          </a:xfrm>
          <a:prstGeom prst="rect">
            <a:avLst/>
          </a:prstGeom>
        </p:spPr>
      </p:pic>
    </p:spTree>
    <p:extLst>
      <p:ext uri="{BB962C8B-B14F-4D97-AF65-F5344CB8AC3E}">
        <p14:creationId xmlns:p14="http://schemas.microsoft.com/office/powerpoint/2010/main" val="2292962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4B0B90-75B0-1CB8-68D8-FD72A6C751D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Slide Number Placeholder 5">
            <a:extLst>
              <a:ext uri="{FF2B5EF4-FFF2-40B4-BE49-F238E27FC236}">
                <a16:creationId xmlns:a16="http://schemas.microsoft.com/office/drawing/2014/main" id="{1BA4249C-8858-8236-CF1E-273844775DD2}"/>
              </a:ext>
            </a:extLst>
          </p:cNvPr>
          <p:cNvSpPr>
            <a:spLocks noGrp="1"/>
          </p:cNvSpPr>
          <p:nvPr>
            <p:ph type="sldNum" sz="quarter" idx="12"/>
          </p:nvPr>
        </p:nvSpPr>
        <p:spPr>
          <a:xfrm>
            <a:off x="11790266" y="6583680"/>
            <a:ext cx="401734" cy="274320"/>
          </a:xfrm>
          <a:prstGeom prst="rect">
            <a:avLst/>
          </a:prstGeom>
        </p:spPr>
        <p:txBody>
          <a:bodyPr/>
          <a:lstStyle>
            <a:lvl1pPr>
              <a:defRPr>
                <a:latin typeface="Arial" panose="020B0604020202020204" pitchFamily="34" charset="0"/>
              </a:defRPr>
            </a:lvl1pPr>
          </a:lstStyle>
          <a:p>
            <a:fld id="{E130FD56-1AA9-EE4C-9ADF-6D63C47D8FD2}" type="slidenum">
              <a:rPr lang="en-US" smtClean="0"/>
              <a:pPr/>
              <a:t>‹#›</a:t>
            </a:fld>
            <a:endParaRPr lang="en-US" dirty="0"/>
          </a:p>
        </p:txBody>
      </p:sp>
      <p:pic>
        <p:nvPicPr>
          <p:cNvPr id="6" name="Picture 5">
            <a:extLst>
              <a:ext uri="{FF2B5EF4-FFF2-40B4-BE49-F238E27FC236}">
                <a16:creationId xmlns:a16="http://schemas.microsoft.com/office/drawing/2014/main" id="{C8B9A298-05FD-9D0D-1DD6-96A3E2352A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10451" y="168816"/>
            <a:ext cx="6371099" cy="1592775"/>
          </a:xfrm>
          <a:prstGeom prst="rect">
            <a:avLst/>
          </a:prstGeom>
        </p:spPr>
      </p:pic>
      <p:sp>
        <p:nvSpPr>
          <p:cNvPr id="7" name="TextBox 6">
            <a:extLst>
              <a:ext uri="{FF2B5EF4-FFF2-40B4-BE49-F238E27FC236}">
                <a16:creationId xmlns:a16="http://schemas.microsoft.com/office/drawing/2014/main" id="{0B8906D9-0EE4-EAD8-2B88-F232DD0C776D}"/>
              </a:ext>
            </a:extLst>
          </p:cNvPr>
          <p:cNvSpPr txBox="1"/>
          <p:nvPr userDrawn="1"/>
        </p:nvSpPr>
        <p:spPr>
          <a:xfrm>
            <a:off x="3314700" y="6573078"/>
            <a:ext cx="5562600" cy="276225"/>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i="1" u="none" strike="noStrike" kern="1200" cap="none" spc="0" normalizeH="0" baseline="0" noProof="0" dirty="0">
                <a:ln>
                  <a:noFill/>
                </a:ln>
                <a:solidFill>
                  <a:srgbClr val="0189B4"/>
                </a:solidFill>
                <a:effectLst/>
                <a:uLnTx/>
                <a:uFillTx/>
                <a:latin typeface="Arial" panose="020B0604020202020204" pitchFamily="34" charset="0"/>
                <a:ea typeface="+mn-ea"/>
                <a:cs typeface="+mn-cs"/>
              </a:rPr>
              <a:t>Distribution A: Approved for public release. Distribution is unlimited.</a:t>
            </a:r>
          </a:p>
        </p:txBody>
      </p:sp>
      <p:sp>
        <p:nvSpPr>
          <p:cNvPr id="8" name="Content Placeholder 16">
            <a:extLst>
              <a:ext uri="{FF2B5EF4-FFF2-40B4-BE49-F238E27FC236}">
                <a16:creationId xmlns:a16="http://schemas.microsoft.com/office/drawing/2014/main" id="{70AB44B8-F3DE-7A2E-51B8-5EA7D6A7E6A7}"/>
              </a:ext>
            </a:extLst>
          </p:cNvPr>
          <p:cNvSpPr>
            <a:spLocks noGrp="1"/>
          </p:cNvSpPr>
          <p:nvPr>
            <p:ph sz="quarter" idx="13" hasCustomPrompt="1"/>
          </p:nvPr>
        </p:nvSpPr>
        <p:spPr>
          <a:xfrm>
            <a:off x="1938338" y="2893574"/>
            <a:ext cx="8229600" cy="1481137"/>
          </a:xfrm>
        </p:spPr>
        <p:txBody>
          <a:bodyPr>
            <a:normAutofit/>
          </a:bodyPr>
          <a:lstStyle>
            <a:lvl1pPr algn="ctr">
              <a:spcBef>
                <a:spcPts val="0"/>
              </a:spcBef>
              <a:defRPr sz="4400" b="1" baseline="0">
                <a:solidFill>
                  <a:srgbClr val="002060"/>
                </a:solidFill>
              </a:defRPr>
            </a:lvl1pPr>
          </a:lstStyle>
          <a:p>
            <a:pPr lvl="0"/>
            <a:r>
              <a:rPr lang="en-US" dirty="0"/>
              <a:t>Title of Presentation (1st line)</a:t>
            </a:r>
          </a:p>
          <a:p>
            <a:pPr lvl="0"/>
            <a:r>
              <a:rPr lang="en-US" dirty="0"/>
              <a:t>Title of Presentation (2nd line)</a:t>
            </a:r>
          </a:p>
        </p:txBody>
      </p:sp>
      <p:sp>
        <p:nvSpPr>
          <p:cNvPr id="9" name="Content Placeholder 18">
            <a:extLst>
              <a:ext uri="{FF2B5EF4-FFF2-40B4-BE49-F238E27FC236}">
                <a16:creationId xmlns:a16="http://schemas.microsoft.com/office/drawing/2014/main" id="{72D4F814-1429-441A-503E-6E0878642DA7}"/>
              </a:ext>
            </a:extLst>
          </p:cNvPr>
          <p:cNvSpPr>
            <a:spLocks noGrp="1"/>
          </p:cNvSpPr>
          <p:nvPr>
            <p:ph sz="quarter" idx="14" hasCustomPrompt="1"/>
          </p:nvPr>
        </p:nvSpPr>
        <p:spPr>
          <a:xfrm>
            <a:off x="1938338" y="4592638"/>
            <a:ext cx="8229600" cy="735012"/>
          </a:xfrm>
        </p:spPr>
        <p:txBody>
          <a:bodyPr/>
          <a:lstStyle>
            <a:lvl1pPr algn="ctr">
              <a:spcBef>
                <a:spcPts val="0"/>
              </a:spcBef>
              <a:defRPr/>
            </a:lvl1pPr>
          </a:lstStyle>
          <a:p>
            <a:pPr lvl="0"/>
            <a:r>
              <a:rPr kumimoji="0" lang="en-US" sz="2800" b="1" i="0" u="none" strike="noStrike" kern="1200" cap="none" spc="0" normalizeH="0" baseline="0" noProof="0" dirty="0">
                <a:ln>
                  <a:noFill/>
                </a:ln>
                <a:solidFill>
                  <a:srgbClr val="002060"/>
                </a:solidFill>
                <a:effectLst/>
                <a:uLnTx/>
                <a:uFillTx/>
                <a:latin typeface="Arial Narrow" panose="020B0606020202030204" pitchFamily="34" charset="0"/>
                <a:ea typeface="+mn-ea"/>
                <a:cs typeface="Arial" panose="020B0604020202020204" pitchFamily="34" charset="0"/>
              </a:rPr>
              <a:t>Audience</a:t>
            </a:r>
            <a:endParaRPr lang="en-US" dirty="0"/>
          </a:p>
        </p:txBody>
      </p:sp>
      <p:sp>
        <p:nvSpPr>
          <p:cNvPr id="10" name="Content Placeholder 22">
            <a:extLst>
              <a:ext uri="{FF2B5EF4-FFF2-40B4-BE49-F238E27FC236}">
                <a16:creationId xmlns:a16="http://schemas.microsoft.com/office/drawing/2014/main" id="{01783BC9-F6FB-F69A-758D-C730FF47C0AD}"/>
              </a:ext>
            </a:extLst>
          </p:cNvPr>
          <p:cNvSpPr>
            <a:spLocks noGrp="1"/>
          </p:cNvSpPr>
          <p:nvPr>
            <p:ph sz="quarter" idx="15" hasCustomPrompt="1"/>
          </p:nvPr>
        </p:nvSpPr>
        <p:spPr>
          <a:xfrm>
            <a:off x="1938338" y="5595938"/>
            <a:ext cx="8229600" cy="347662"/>
          </a:xfrm>
        </p:spPr>
        <p:txBody>
          <a:bodyPr>
            <a:normAutofit/>
          </a:bodyPr>
          <a:lstStyle>
            <a:lvl1pPr algn="ctr">
              <a:defRPr sz="1800">
                <a:solidFill>
                  <a:srgbClr val="537DB9"/>
                </a:solidFill>
              </a:defRPr>
            </a:lvl1pPr>
          </a:lstStyle>
          <a:p>
            <a:pPr lvl="0"/>
            <a:r>
              <a:rPr lang="en-US" dirty="0"/>
              <a:t>DD MMM YYYY</a:t>
            </a:r>
          </a:p>
        </p:txBody>
      </p:sp>
    </p:spTree>
    <p:extLst>
      <p:ext uri="{BB962C8B-B14F-4D97-AF65-F5344CB8AC3E}">
        <p14:creationId xmlns:p14="http://schemas.microsoft.com/office/powerpoint/2010/main" val="2145982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465A5F-4267-3B5B-03DF-9917F247AFE3}"/>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4" name="Picture 3">
            <a:extLst>
              <a:ext uri="{FF2B5EF4-FFF2-40B4-BE49-F238E27FC236}">
                <a16:creationId xmlns:a16="http://schemas.microsoft.com/office/drawing/2014/main" id="{A2125B7C-93A5-A521-BB9C-FBB144135C14}"/>
              </a:ext>
            </a:extLst>
          </p:cNvPr>
          <p:cNvPicPr>
            <a:picLocks noChangeAspect="1"/>
          </p:cNvPicPr>
          <p:nvPr/>
        </p:nvPicPr>
        <p:blipFill rotWithShape="1">
          <a:blip r:embed="rId2">
            <a:extLst>
              <a:ext uri="{28A0092B-C50C-407E-A947-70E740481C1C}">
                <a14:useLocalDpi xmlns:a14="http://schemas.microsoft.com/office/drawing/2010/main" val="0"/>
              </a:ext>
            </a:extLst>
          </a:blip>
          <a:srcRect l="3109" t="5769" r="62143" b="7133"/>
          <a:stretch/>
        </p:blipFill>
        <p:spPr>
          <a:xfrm>
            <a:off x="0" y="-3333"/>
            <a:ext cx="4864100" cy="6858000"/>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0A911CF1-04A0-2E42-289E-CE68E9B75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040" y="725539"/>
            <a:ext cx="2956106" cy="739027"/>
          </a:xfrm>
          <a:prstGeom prst="rect">
            <a:avLst/>
          </a:prstGeom>
        </p:spPr>
      </p:pic>
      <p:sp>
        <p:nvSpPr>
          <p:cNvPr id="13" name="Text Placeholder 10">
            <a:extLst>
              <a:ext uri="{FF2B5EF4-FFF2-40B4-BE49-F238E27FC236}">
                <a16:creationId xmlns:a16="http://schemas.microsoft.com/office/drawing/2014/main" id="{BEF8C471-91E4-15F8-A8A3-41C34859FC59}"/>
              </a:ext>
            </a:extLst>
          </p:cNvPr>
          <p:cNvSpPr>
            <a:spLocks noGrp="1"/>
          </p:cNvSpPr>
          <p:nvPr>
            <p:ph type="body" sz="quarter" idx="32" hasCustomPrompt="1"/>
          </p:nvPr>
        </p:nvSpPr>
        <p:spPr>
          <a:xfrm>
            <a:off x="5524832" y="2622126"/>
            <a:ext cx="5711684" cy="511789"/>
          </a:xfrm>
          <a:prstGeom prst="rect">
            <a:avLst/>
          </a:prstGeom>
        </p:spPr>
        <p:txBody>
          <a:bodyPr anchor="ctr"/>
          <a:lstStyle>
            <a:lvl1pPr>
              <a:defRPr>
                <a:solidFill>
                  <a:srgbClr val="0A98D5"/>
                </a:solidFill>
              </a:defRPr>
            </a:lvl1pPr>
          </a:lstStyle>
          <a:p>
            <a:pPr lvl="0"/>
            <a:r>
              <a:rPr lang="en-US" dirty="0"/>
              <a:t>Click to add topic</a:t>
            </a:r>
          </a:p>
        </p:txBody>
      </p:sp>
      <p:sp>
        <p:nvSpPr>
          <p:cNvPr id="15" name="Text Placeholder 10">
            <a:extLst>
              <a:ext uri="{FF2B5EF4-FFF2-40B4-BE49-F238E27FC236}">
                <a16:creationId xmlns:a16="http://schemas.microsoft.com/office/drawing/2014/main" id="{FBE462B4-41A4-97CC-364B-D9BF555DB56E}"/>
              </a:ext>
            </a:extLst>
          </p:cNvPr>
          <p:cNvSpPr>
            <a:spLocks noGrp="1"/>
          </p:cNvSpPr>
          <p:nvPr>
            <p:ph type="body" sz="quarter" idx="33" hasCustomPrompt="1"/>
          </p:nvPr>
        </p:nvSpPr>
        <p:spPr>
          <a:xfrm>
            <a:off x="5524832" y="1772400"/>
            <a:ext cx="5711684" cy="511789"/>
          </a:xfrm>
          <a:prstGeom prst="rect">
            <a:avLst/>
          </a:prstGeom>
        </p:spPr>
        <p:txBody>
          <a:bodyPr anchor="ctr"/>
          <a:lstStyle>
            <a:lvl1pPr>
              <a:defRPr>
                <a:solidFill>
                  <a:srgbClr val="0A98D5"/>
                </a:solidFill>
              </a:defRPr>
            </a:lvl1pPr>
          </a:lstStyle>
          <a:p>
            <a:pPr lvl="0"/>
            <a:r>
              <a:rPr lang="en-US" dirty="0"/>
              <a:t>Click to add topic</a:t>
            </a:r>
          </a:p>
        </p:txBody>
      </p:sp>
      <p:sp>
        <p:nvSpPr>
          <p:cNvPr id="16" name="Text Placeholder 10">
            <a:extLst>
              <a:ext uri="{FF2B5EF4-FFF2-40B4-BE49-F238E27FC236}">
                <a16:creationId xmlns:a16="http://schemas.microsoft.com/office/drawing/2014/main" id="{06D44BC2-DEFF-DD35-1C0E-A25030E00997}"/>
              </a:ext>
            </a:extLst>
          </p:cNvPr>
          <p:cNvSpPr>
            <a:spLocks noGrp="1"/>
          </p:cNvSpPr>
          <p:nvPr>
            <p:ph type="body" sz="quarter" idx="34" hasCustomPrompt="1"/>
          </p:nvPr>
        </p:nvSpPr>
        <p:spPr>
          <a:xfrm>
            <a:off x="5524832" y="922674"/>
            <a:ext cx="5711684" cy="511789"/>
          </a:xfrm>
          <a:prstGeom prst="rect">
            <a:avLst/>
          </a:prstGeom>
        </p:spPr>
        <p:txBody>
          <a:bodyPr anchor="ctr"/>
          <a:lstStyle>
            <a:lvl1pPr>
              <a:defRPr>
                <a:solidFill>
                  <a:srgbClr val="0A98D5"/>
                </a:solidFill>
              </a:defRPr>
            </a:lvl1pPr>
          </a:lstStyle>
          <a:p>
            <a:pPr lvl="0"/>
            <a:r>
              <a:rPr lang="en-US" dirty="0"/>
              <a:t>Click to add topic</a:t>
            </a:r>
          </a:p>
        </p:txBody>
      </p:sp>
      <p:sp>
        <p:nvSpPr>
          <p:cNvPr id="17" name="Text Placeholder 10">
            <a:extLst>
              <a:ext uri="{FF2B5EF4-FFF2-40B4-BE49-F238E27FC236}">
                <a16:creationId xmlns:a16="http://schemas.microsoft.com/office/drawing/2014/main" id="{CF04E104-3D0A-0A9C-E387-C664BE0E2A19}"/>
              </a:ext>
            </a:extLst>
          </p:cNvPr>
          <p:cNvSpPr>
            <a:spLocks noGrp="1"/>
          </p:cNvSpPr>
          <p:nvPr>
            <p:ph type="body" sz="quarter" idx="35" hasCustomPrompt="1"/>
          </p:nvPr>
        </p:nvSpPr>
        <p:spPr>
          <a:xfrm>
            <a:off x="5524832" y="3471852"/>
            <a:ext cx="5711684" cy="511789"/>
          </a:xfrm>
          <a:prstGeom prst="rect">
            <a:avLst/>
          </a:prstGeom>
        </p:spPr>
        <p:txBody>
          <a:bodyPr anchor="ctr"/>
          <a:lstStyle>
            <a:lvl1pPr>
              <a:defRPr>
                <a:solidFill>
                  <a:srgbClr val="0A98D5"/>
                </a:solidFill>
              </a:defRPr>
            </a:lvl1pPr>
          </a:lstStyle>
          <a:p>
            <a:pPr lvl="0"/>
            <a:r>
              <a:rPr lang="en-US" dirty="0"/>
              <a:t>Click to add topic</a:t>
            </a:r>
          </a:p>
        </p:txBody>
      </p:sp>
      <p:sp>
        <p:nvSpPr>
          <p:cNvPr id="18" name="Text Placeholder 10">
            <a:extLst>
              <a:ext uri="{FF2B5EF4-FFF2-40B4-BE49-F238E27FC236}">
                <a16:creationId xmlns:a16="http://schemas.microsoft.com/office/drawing/2014/main" id="{C2627903-98A9-1BF8-E4F1-0E9F7A51763F}"/>
              </a:ext>
            </a:extLst>
          </p:cNvPr>
          <p:cNvSpPr>
            <a:spLocks noGrp="1"/>
          </p:cNvSpPr>
          <p:nvPr>
            <p:ph type="body" sz="quarter" idx="36" hasCustomPrompt="1"/>
          </p:nvPr>
        </p:nvSpPr>
        <p:spPr>
          <a:xfrm>
            <a:off x="5524832" y="4321578"/>
            <a:ext cx="5711684" cy="511789"/>
          </a:xfrm>
          <a:prstGeom prst="rect">
            <a:avLst/>
          </a:prstGeom>
        </p:spPr>
        <p:txBody>
          <a:bodyPr anchor="ctr"/>
          <a:lstStyle>
            <a:lvl1pPr>
              <a:defRPr>
                <a:solidFill>
                  <a:srgbClr val="0A98D5"/>
                </a:solidFill>
              </a:defRPr>
            </a:lvl1pPr>
          </a:lstStyle>
          <a:p>
            <a:pPr lvl="0"/>
            <a:r>
              <a:rPr lang="en-US" dirty="0"/>
              <a:t>Click to add topic</a:t>
            </a:r>
          </a:p>
        </p:txBody>
      </p:sp>
      <p:sp>
        <p:nvSpPr>
          <p:cNvPr id="19" name="Text Placeholder 10">
            <a:extLst>
              <a:ext uri="{FF2B5EF4-FFF2-40B4-BE49-F238E27FC236}">
                <a16:creationId xmlns:a16="http://schemas.microsoft.com/office/drawing/2014/main" id="{C098BEA7-D4A3-D515-FCE3-836EBBAACA7C}"/>
              </a:ext>
            </a:extLst>
          </p:cNvPr>
          <p:cNvSpPr>
            <a:spLocks noGrp="1"/>
          </p:cNvSpPr>
          <p:nvPr>
            <p:ph type="body" sz="quarter" idx="37" hasCustomPrompt="1"/>
          </p:nvPr>
        </p:nvSpPr>
        <p:spPr>
          <a:xfrm>
            <a:off x="5524832" y="5171305"/>
            <a:ext cx="5711684" cy="511789"/>
          </a:xfrm>
          <a:prstGeom prst="rect">
            <a:avLst/>
          </a:prstGeom>
        </p:spPr>
        <p:txBody>
          <a:bodyPr anchor="ctr"/>
          <a:lstStyle>
            <a:lvl1pPr>
              <a:defRPr>
                <a:solidFill>
                  <a:srgbClr val="0A98D5"/>
                </a:solidFill>
              </a:defRPr>
            </a:lvl1pPr>
          </a:lstStyle>
          <a:p>
            <a:pPr lvl="0"/>
            <a:r>
              <a:rPr lang="en-US" dirty="0"/>
              <a:t>Click to add topic</a:t>
            </a:r>
          </a:p>
        </p:txBody>
      </p:sp>
      <p:sp>
        <p:nvSpPr>
          <p:cNvPr id="2" name="Title 1">
            <a:extLst>
              <a:ext uri="{FF2B5EF4-FFF2-40B4-BE49-F238E27FC236}">
                <a16:creationId xmlns:a16="http://schemas.microsoft.com/office/drawing/2014/main" id="{407A3280-4589-3ABE-8C92-FEC996DC2B2D}"/>
              </a:ext>
            </a:extLst>
          </p:cNvPr>
          <p:cNvSpPr>
            <a:spLocks noGrp="1"/>
          </p:cNvSpPr>
          <p:nvPr>
            <p:ph type="ctrTitle" hasCustomPrompt="1"/>
          </p:nvPr>
        </p:nvSpPr>
        <p:spPr>
          <a:xfrm>
            <a:off x="705570" y="2839651"/>
            <a:ext cx="3403046" cy="1117341"/>
          </a:xfrm>
          <a:prstGeom prst="rect">
            <a:avLst/>
          </a:prstGeom>
          <a:solidFill>
            <a:schemeClr val="bg1"/>
          </a:solidFill>
        </p:spPr>
        <p:txBody>
          <a:bodyPr anchor="ctr"/>
          <a:lstStyle>
            <a:lvl1pPr algn="ctr">
              <a:defRPr sz="6000">
                <a:solidFill>
                  <a:srgbClr val="134B8E"/>
                </a:solidFill>
                <a:latin typeface="Arial" panose="020B0604020202020204" pitchFamily="34" charset="0"/>
                <a:cs typeface="Arial" panose="020B0604020202020204" pitchFamily="34" charset="0"/>
              </a:defRPr>
            </a:lvl1pPr>
          </a:lstStyle>
          <a:p>
            <a:r>
              <a:rPr lang="en-US" dirty="0"/>
              <a:t>Agenda</a:t>
            </a:r>
          </a:p>
        </p:txBody>
      </p:sp>
      <p:cxnSp>
        <p:nvCxnSpPr>
          <p:cNvPr id="23" name="Straight Connector 22">
            <a:extLst>
              <a:ext uri="{FF2B5EF4-FFF2-40B4-BE49-F238E27FC236}">
                <a16:creationId xmlns:a16="http://schemas.microsoft.com/office/drawing/2014/main" id="{1CB415DC-F930-F78D-4E0F-68903EA76291}"/>
              </a:ext>
            </a:extLst>
          </p:cNvPr>
          <p:cNvCxnSpPr>
            <a:cxnSpLocks/>
          </p:cNvCxnSpPr>
          <p:nvPr/>
        </p:nvCxnSpPr>
        <p:spPr>
          <a:xfrm flipV="1">
            <a:off x="4864100" y="3333"/>
            <a:ext cx="0" cy="6854667"/>
          </a:xfrm>
          <a:prstGeom prst="line">
            <a:avLst/>
          </a:prstGeom>
          <a:ln w="47625">
            <a:solidFill>
              <a:srgbClr val="0099F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345D110-A7AC-F52D-501E-FD4B61E9425B}"/>
              </a:ext>
            </a:extLst>
          </p:cNvPr>
          <p:cNvSpPr txBox="1"/>
          <p:nvPr/>
        </p:nvSpPr>
        <p:spPr>
          <a:xfrm>
            <a:off x="7731303" y="6581001"/>
            <a:ext cx="4114800" cy="274320"/>
          </a:xfrm>
          <a:prstGeom prst="rect">
            <a:avLst/>
          </a:prstGeom>
          <a:noFill/>
        </p:spPr>
        <p:txBody>
          <a:bodyPr wrap="square" rtlCol="0" anchor="ctr">
            <a:spAutoFit/>
          </a:bodyPr>
          <a:lstStyle/>
          <a:p>
            <a:pPr algn="r"/>
            <a:r>
              <a:rPr lang="en-US" sz="1400" dirty="0">
                <a:solidFill>
                  <a:srgbClr val="134B8E"/>
                </a:solidFill>
                <a:latin typeface="Arial" panose="020B0604020202020204" pitchFamily="34" charset="0"/>
                <a:cs typeface="Arial" panose="020B0604020202020204" pitchFamily="34" charset="0"/>
              </a:rPr>
              <a:t>&lt;insert presentation name on master sheet&gt;</a:t>
            </a:r>
          </a:p>
        </p:txBody>
      </p:sp>
      <p:sp>
        <p:nvSpPr>
          <p:cNvPr id="7" name="TextBox 6">
            <a:extLst>
              <a:ext uri="{FF2B5EF4-FFF2-40B4-BE49-F238E27FC236}">
                <a16:creationId xmlns:a16="http://schemas.microsoft.com/office/drawing/2014/main" id="{3D422B14-BA3A-8D5F-0475-1161C7618C3A}"/>
              </a:ext>
            </a:extLst>
          </p:cNvPr>
          <p:cNvSpPr txBox="1"/>
          <p:nvPr/>
        </p:nvSpPr>
        <p:spPr>
          <a:xfrm>
            <a:off x="11805275" y="6581001"/>
            <a:ext cx="386725" cy="274320"/>
          </a:xfrm>
          <a:prstGeom prst="rect">
            <a:avLst/>
          </a:prstGeom>
          <a:noFill/>
        </p:spPr>
        <p:txBody>
          <a:bodyPr wrap="square" rtlCol="0" anchor="ctr">
            <a:spAutoFit/>
          </a:bodyPr>
          <a:lstStyle/>
          <a:p>
            <a:pPr algn="r"/>
            <a:fld id="{56915420-62D4-4085-B301-CEC70E1E4A16}" type="slidenum">
              <a:rPr lang="en-US" sz="1400" smtClean="0">
                <a:solidFill>
                  <a:schemeClr val="tx1">
                    <a:lumMod val="75000"/>
                    <a:lumOff val="25000"/>
                  </a:schemeClr>
                </a:solidFill>
                <a:latin typeface="Arial Narrow" panose="020B0606020202030204" pitchFamily="34" charset="0"/>
                <a:cs typeface="Arial" panose="020B0604020202020204" pitchFamily="34" charset="0"/>
              </a:rPr>
              <a:t>‹#›</a:t>
            </a:fld>
            <a:endParaRPr lang="en-US" sz="1400" dirty="0">
              <a:solidFill>
                <a:schemeClr val="tx1">
                  <a:lumMod val="75000"/>
                  <a:lumOff val="25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2535846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resentation Overview">
    <p:spTree>
      <p:nvGrpSpPr>
        <p:cNvPr id="1" name=""/>
        <p:cNvGrpSpPr/>
        <p:nvPr/>
      </p:nvGrpSpPr>
      <p:grpSpPr>
        <a:xfrm>
          <a:off x="0" y="0"/>
          <a:ext cx="0" cy="0"/>
          <a:chOff x="0" y="0"/>
          <a:chExt cx="0" cy="0"/>
        </a:xfrm>
      </p:grpSpPr>
      <p:sp>
        <p:nvSpPr>
          <p:cNvPr id="6" name="Rectangle 3"/>
          <p:cNvSpPr>
            <a:spLocks noGrp="1" noChangeArrowheads="1"/>
          </p:cNvSpPr>
          <p:nvPr>
            <p:ph idx="1" hasCustomPrompt="1"/>
          </p:nvPr>
        </p:nvSpPr>
        <p:spPr bwMode="auto">
          <a:xfrm>
            <a:off x="591126" y="1401019"/>
            <a:ext cx="11083639" cy="4763366"/>
          </a:xfrm>
          <a:prstGeom prst="rect">
            <a:avLst/>
          </a:prstGeom>
          <a:noFill/>
          <a:ln w="9525">
            <a:noFill/>
            <a:miter lim="800000"/>
            <a:headEnd/>
            <a:tailEnd/>
          </a:ln>
          <a:effectLst/>
        </p:spPr>
        <p:txBody>
          <a:bodyPr vert="horz" wrap="square" lIns="91433" tIns="45717" rIns="91433" bIns="45717" numCol="1" anchor="t" anchorCtr="0" compatLnSpc="1">
            <a:prstTxWarp prst="textNoShape">
              <a:avLst/>
            </a:prstTxWarp>
          </a:bodyPr>
          <a:lstStyle>
            <a:lvl1pPr marL="457200" indent="-457200">
              <a:buFont typeface="Arial" panose="020B0604020202020204" pitchFamily="34" charset="0"/>
              <a:buChar char="•"/>
              <a:defRPr/>
            </a:lvl1pPr>
            <a:lvl2pPr marL="627063" marR="0" indent="-169863"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tab pos="687388" algn="l"/>
              </a:tabLst>
              <a:defRPr/>
            </a:lvl2pPr>
            <a:lvl3pPr marL="1143000" indent="-228600">
              <a:buFont typeface="Arial" panose="020B0604020202020204" pitchFamily="34" charset="0"/>
              <a:buChar char="•"/>
              <a:defRPr>
                <a:solidFill>
                  <a:schemeClr val="tx1">
                    <a:lumMod val="65000"/>
                    <a:lumOff val="35000"/>
                  </a:schemeClr>
                </a:solidFill>
              </a:defRPr>
            </a:lvl3pPr>
            <a:lvl4pPr marL="1600200" indent="-228600">
              <a:buFont typeface="Arial" panose="020B0604020202020204" pitchFamily="34" charset="0"/>
              <a:buChar char="•"/>
              <a:defRPr>
                <a:solidFill>
                  <a:schemeClr val="tx1">
                    <a:lumMod val="65000"/>
                    <a:lumOff val="35000"/>
                  </a:schemeClr>
                </a:solidFill>
                <a:latin typeface="Arial" panose="020B0604020202020204" pitchFamily="34" charset="0"/>
              </a:defRPr>
            </a:lvl4pPr>
            <a:lvl5pPr marL="1943100" indent="-114300">
              <a:buFont typeface="Arial" panose="020B0604020202020204" pitchFamily="34" charset="0"/>
              <a:buChar char="•"/>
              <a:defRPr sz="1400">
                <a:solidFill>
                  <a:schemeClr val="tx1">
                    <a:lumMod val="65000"/>
                    <a:lumOff val="35000"/>
                  </a:schemeClr>
                </a:solidFill>
                <a:latin typeface="Arial" panose="020B0604020202020204" pitchFamily="34" charset="0"/>
              </a:defRPr>
            </a:lvl5pPr>
          </a:lstStyle>
          <a:p>
            <a:pPr lvl="0"/>
            <a:r>
              <a:rPr lang="en-US" dirty="0"/>
              <a:t>Click to edit Master text styles </a:t>
            </a:r>
          </a:p>
          <a:p>
            <a:pPr lvl="1"/>
            <a:r>
              <a:rPr lang="en-US" dirty="0"/>
              <a:t>Second level </a:t>
            </a:r>
          </a:p>
          <a:p>
            <a:pPr lvl="2"/>
            <a:r>
              <a:rPr lang="en-US" dirty="0"/>
              <a:t>Third level</a:t>
            </a:r>
          </a:p>
          <a:p>
            <a:pPr lvl="3"/>
            <a:r>
              <a:rPr lang="en-US" dirty="0"/>
              <a:t> Fourth level</a:t>
            </a:r>
          </a:p>
          <a:p>
            <a:pPr lvl="4"/>
            <a:r>
              <a:rPr lang="en-US" dirty="0"/>
              <a:t> Fifth level</a:t>
            </a:r>
          </a:p>
        </p:txBody>
      </p:sp>
      <p:sp>
        <p:nvSpPr>
          <p:cNvPr id="4" name="Title 1">
            <a:extLst>
              <a:ext uri="{FF2B5EF4-FFF2-40B4-BE49-F238E27FC236}">
                <a16:creationId xmlns:a16="http://schemas.microsoft.com/office/drawing/2014/main" id="{AAFD7DA8-41F4-9982-35A1-0F6CD4312895}"/>
              </a:ext>
            </a:extLst>
          </p:cNvPr>
          <p:cNvSpPr>
            <a:spLocks noGrp="1"/>
          </p:cNvSpPr>
          <p:nvPr>
            <p:ph type="title" hasCustomPrompt="1"/>
          </p:nvPr>
        </p:nvSpPr>
        <p:spPr>
          <a:xfrm>
            <a:off x="1212761" y="314905"/>
            <a:ext cx="8769439" cy="549275"/>
          </a:xfrm>
          <a:prstGeom prst="rect">
            <a:avLst/>
          </a:prstGeom>
        </p:spPr>
        <p:txBody>
          <a:bodyPr/>
          <a:lstStyle/>
          <a:p>
            <a:r>
              <a:rPr lang="en-US" dirty="0"/>
              <a:t>Click to add Title</a:t>
            </a:r>
          </a:p>
        </p:txBody>
      </p:sp>
    </p:spTree>
    <p:extLst>
      <p:ext uri="{BB962C8B-B14F-4D97-AF65-F5344CB8AC3E}">
        <p14:creationId xmlns:p14="http://schemas.microsoft.com/office/powerpoint/2010/main" val="4296420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164BDD4-27EF-5C75-93FA-361E7E4D49B0}"/>
              </a:ext>
            </a:extLst>
          </p:cNvPr>
          <p:cNvSpPr>
            <a:spLocks noGrp="1"/>
          </p:cNvSpPr>
          <p:nvPr>
            <p:ph type="body" sz="quarter" idx="13" hasCustomPrompt="1"/>
          </p:nvPr>
        </p:nvSpPr>
        <p:spPr>
          <a:xfrm>
            <a:off x="429768" y="6583680"/>
            <a:ext cx="4114800" cy="274320"/>
          </a:xfrm>
          <a:prstGeom prst="rect">
            <a:avLst/>
          </a:prstGeom>
        </p:spPr>
        <p:txBody>
          <a:bodyPr anchor="ctr">
            <a:normAutofit/>
          </a:bodyPr>
          <a:lstStyle>
            <a:lvl1pPr>
              <a:defRPr sz="1400">
                <a:solidFill>
                  <a:schemeClr val="tx1">
                    <a:lumMod val="75000"/>
                    <a:lumOff val="25000"/>
                  </a:schemeClr>
                </a:solidFill>
              </a:defRPr>
            </a:lvl1pPr>
          </a:lstStyle>
          <a:p>
            <a:r>
              <a:rPr lang="en-CA" dirty="0"/>
              <a:t>&lt;insert presentation section&gt;</a:t>
            </a:r>
            <a:endParaRPr lang="en-US" dirty="0"/>
          </a:p>
        </p:txBody>
      </p:sp>
      <p:sp>
        <p:nvSpPr>
          <p:cNvPr id="2" name="Title 1">
            <a:extLst>
              <a:ext uri="{FF2B5EF4-FFF2-40B4-BE49-F238E27FC236}">
                <a16:creationId xmlns:a16="http://schemas.microsoft.com/office/drawing/2014/main" id="{EA6EB5A8-BF35-C987-3D87-BC1F6C694BDF}"/>
              </a:ext>
            </a:extLst>
          </p:cNvPr>
          <p:cNvSpPr>
            <a:spLocks noGrp="1"/>
          </p:cNvSpPr>
          <p:nvPr>
            <p:ph type="title" hasCustomPrompt="1"/>
          </p:nvPr>
        </p:nvSpPr>
        <p:spPr>
          <a:xfrm>
            <a:off x="1212761" y="314905"/>
            <a:ext cx="8769439" cy="549275"/>
          </a:xfrm>
          <a:prstGeom prst="rect">
            <a:avLst/>
          </a:prstGeom>
        </p:spPr>
        <p:txBody>
          <a:bodyPr/>
          <a:lstStyle>
            <a:lvl1pPr>
              <a:defRPr>
                <a:solidFill>
                  <a:srgbClr val="134B8E"/>
                </a:solidFill>
              </a:defRPr>
            </a:lvl1pPr>
          </a:lstStyle>
          <a:p>
            <a:r>
              <a:rPr lang="en-US" dirty="0"/>
              <a:t>Click to add Title</a:t>
            </a:r>
          </a:p>
        </p:txBody>
      </p:sp>
      <p:sp>
        <p:nvSpPr>
          <p:cNvPr id="3" name="Content Placeholder 2">
            <a:extLst>
              <a:ext uri="{FF2B5EF4-FFF2-40B4-BE49-F238E27FC236}">
                <a16:creationId xmlns:a16="http://schemas.microsoft.com/office/drawing/2014/main" id="{494CD960-2F12-640F-ACBC-7C63F7DAFFA6}"/>
              </a:ext>
            </a:extLst>
          </p:cNvPr>
          <p:cNvSpPr>
            <a:spLocks noGrp="1"/>
          </p:cNvSpPr>
          <p:nvPr>
            <p:ph idx="1"/>
          </p:nvPr>
        </p:nvSpPr>
        <p:spPr>
          <a:xfrm>
            <a:off x="838200" y="1623722"/>
            <a:ext cx="10515600" cy="4351338"/>
          </a:xfrm>
          <a:prstGeom prst="rect">
            <a:avLst/>
          </a:prstGeom>
        </p:spPr>
        <p:txBody>
          <a:bodyPr/>
          <a:lstStyle>
            <a:lvl1pPr marL="233363" indent="-233363">
              <a:buFont typeface="Arial" panose="020B0604020202020204" pitchFamily="34" charset="0"/>
              <a:buChar char="•"/>
              <a:defRPr>
                <a:solidFill>
                  <a:schemeClr val="tx1">
                    <a:lumMod val="65000"/>
                    <a:lumOff val="35000"/>
                  </a:schemeClr>
                </a:solidFill>
              </a:defRPr>
            </a:lvl1pPr>
            <a:lvl2pPr marL="685800" indent="-228600">
              <a:buFont typeface="Arial" panose="020B0604020202020204" pitchFamily="34" charset="0"/>
              <a:buChar char="•"/>
              <a:defRPr>
                <a:solidFill>
                  <a:schemeClr val="tx1">
                    <a:lumMod val="65000"/>
                    <a:lumOff val="35000"/>
                  </a:schemeClr>
                </a:solidFill>
              </a:defRPr>
            </a:lvl2pPr>
            <a:lvl3pPr marL="1143000" indent="-228600">
              <a:buFont typeface="Arial" panose="020B0604020202020204" pitchFamily="34" charset="0"/>
              <a:buChar cha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21411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97106-A455-A847-CE89-BD21EF480864}"/>
              </a:ext>
            </a:extLst>
          </p:cNvPr>
          <p:cNvSpPr>
            <a:spLocks noGrp="1"/>
          </p:cNvSpPr>
          <p:nvPr>
            <p:ph type="title" hasCustomPrompt="1"/>
          </p:nvPr>
        </p:nvSpPr>
        <p:spPr>
          <a:xfrm>
            <a:off x="1212761" y="314905"/>
            <a:ext cx="8769439" cy="549275"/>
          </a:xfrm>
          <a:prstGeom prst="rect">
            <a:avLst/>
          </a:prstGeom>
        </p:spPr>
        <p:txBody>
          <a:bodyPr/>
          <a:lstStyle/>
          <a:p>
            <a:r>
              <a:rPr lang="en-US" dirty="0"/>
              <a:t>Click to add Title</a:t>
            </a:r>
          </a:p>
        </p:txBody>
      </p:sp>
      <p:sp>
        <p:nvSpPr>
          <p:cNvPr id="3" name="Content Placeholder 2">
            <a:extLst>
              <a:ext uri="{FF2B5EF4-FFF2-40B4-BE49-F238E27FC236}">
                <a16:creationId xmlns:a16="http://schemas.microsoft.com/office/drawing/2014/main" id="{3E489425-0C79-264C-0E5D-2C719671BB8A}"/>
              </a:ext>
            </a:extLst>
          </p:cNvPr>
          <p:cNvSpPr>
            <a:spLocks noGrp="1"/>
          </p:cNvSpPr>
          <p:nvPr>
            <p:ph sz="half" idx="1"/>
          </p:nvPr>
        </p:nvSpPr>
        <p:spPr>
          <a:xfrm>
            <a:off x="838200" y="1620692"/>
            <a:ext cx="5181600" cy="4351338"/>
          </a:xfrm>
          <a:prstGeom prst="rect">
            <a:avLst/>
          </a:prstGeom>
        </p:spPr>
        <p:txBody>
          <a:bodyPr/>
          <a:lstStyle>
            <a:lvl1pPr marL="233363" indent="-233363">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3DF07208-1674-75E3-E0EB-7585F3C95BD1}"/>
              </a:ext>
            </a:extLst>
          </p:cNvPr>
          <p:cNvSpPr>
            <a:spLocks noGrp="1"/>
          </p:cNvSpPr>
          <p:nvPr>
            <p:ph sz="half" idx="2"/>
          </p:nvPr>
        </p:nvSpPr>
        <p:spPr>
          <a:xfrm>
            <a:off x="6172200" y="1620692"/>
            <a:ext cx="5181600" cy="4351338"/>
          </a:xfrm>
          <a:prstGeom prst="rect">
            <a:avLst/>
          </a:prstGeom>
        </p:spPr>
        <p:txBody>
          <a:bodyPr/>
          <a:lstStyle>
            <a:lvl1pPr marL="233363" indent="-233363">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p:txBody>
      </p:sp>
      <p:sp>
        <p:nvSpPr>
          <p:cNvPr id="8" name="Text Placeholder 7">
            <a:extLst>
              <a:ext uri="{FF2B5EF4-FFF2-40B4-BE49-F238E27FC236}">
                <a16:creationId xmlns:a16="http://schemas.microsoft.com/office/drawing/2014/main" id="{5E4771D8-E014-C8B7-D7EF-79BF3755B245}"/>
              </a:ext>
            </a:extLst>
          </p:cNvPr>
          <p:cNvSpPr>
            <a:spLocks noGrp="1"/>
          </p:cNvSpPr>
          <p:nvPr>
            <p:ph type="body" sz="quarter" idx="13" hasCustomPrompt="1"/>
          </p:nvPr>
        </p:nvSpPr>
        <p:spPr>
          <a:xfrm>
            <a:off x="429768" y="6583680"/>
            <a:ext cx="4114800" cy="274320"/>
          </a:xfrm>
          <a:prstGeom prst="rect">
            <a:avLst/>
          </a:prstGeom>
        </p:spPr>
        <p:txBody>
          <a:bodyPr anchor="ctr">
            <a:noAutofit/>
          </a:bodyPr>
          <a:lstStyle>
            <a:lvl1pPr>
              <a:defRPr sz="1400">
                <a:solidFill>
                  <a:schemeClr val="tx1">
                    <a:lumMod val="75000"/>
                    <a:lumOff val="25000"/>
                  </a:schemeClr>
                </a:solidFill>
              </a:defRPr>
            </a:lvl1pPr>
          </a:lstStyle>
          <a:p>
            <a:r>
              <a:rPr lang="en-CA" dirty="0"/>
              <a:t>&lt;insert presentation section&gt;</a:t>
            </a:r>
            <a:endParaRPr lang="en-US" dirty="0"/>
          </a:p>
        </p:txBody>
      </p:sp>
    </p:spTree>
    <p:extLst>
      <p:ext uri="{BB962C8B-B14F-4D97-AF65-F5344CB8AC3E}">
        <p14:creationId xmlns:p14="http://schemas.microsoft.com/office/powerpoint/2010/main" val="2119492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8FC3B-3CD2-6800-491E-FE0E690B207A}"/>
              </a:ext>
            </a:extLst>
          </p:cNvPr>
          <p:cNvSpPr>
            <a:spLocks noGrp="1"/>
          </p:cNvSpPr>
          <p:nvPr>
            <p:ph type="title" hasCustomPrompt="1"/>
          </p:nvPr>
        </p:nvSpPr>
        <p:spPr>
          <a:xfrm>
            <a:off x="1212761" y="314905"/>
            <a:ext cx="8769439" cy="549275"/>
          </a:xfrm>
          <a:prstGeom prst="rect">
            <a:avLst/>
          </a:prstGeom>
        </p:spPr>
        <p:txBody>
          <a:bodyPr/>
          <a:lstStyle/>
          <a:p>
            <a:r>
              <a:rPr lang="en-US" dirty="0"/>
              <a:t>Click to add Title</a:t>
            </a:r>
          </a:p>
        </p:txBody>
      </p:sp>
      <p:sp>
        <p:nvSpPr>
          <p:cNvPr id="6" name="Text Placeholder 7">
            <a:extLst>
              <a:ext uri="{FF2B5EF4-FFF2-40B4-BE49-F238E27FC236}">
                <a16:creationId xmlns:a16="http://schemas.microsoft.com/office/drawing/2014/main" id="{BC53D510-C612-A600-D953-04C8E285BDA2}"/>
              </a:ext>
            </a:extLst>
          </p:cNvPr>
          <p:cNvSpPr>
            <a:spLocks noGrp="1"/>
          </p:cNvSpPr>
          <p:nvPr>
            <p:ph type="body" sz="quarter" idx="13" hasCustomPrompt="1"/>
          </p:nvPr>
        </p:nvSpPr>
        <p:spPr>
          <a:xfrm>
            <a:off x="429768" y="6583680"/>
            <a:ext cx="4114800" cy="274320"/>
          </a:xfrm>
          <a:prstGeom prst="rect">
            <a:avLst/>
          </a:prstGeom>
        </p:spPr>
        <p:txBody>
          <a:bodyPr anchor="ctr">
            <a:noAutofit/>
          </a:bodyPr>
          <a:lstStyle>
            <a:lvl1pPr>
              <a:defRPr sz="1400">
                <a:solidFill>
                  <a:schemeClr val="tx1">
                    <a:lumMod val="75000"/>
                    <a:lumOff val="25000"/>
                  </a:schemeClr>
                </a:solidFill>
              </a:defRPr>
            </a:lvl1pPr>
          </a:lstStyle>
          <a:p>
            <a:r>
              <a:rPr lang="en-CA" dirty="0"/>
              <a:t>&lt;insert presentation section&gt;</a:t>
            </a:r>
            <a:endParaRPr lang="en-US" dirty="0"/>
          </a:p>
        </p:txBody>
      </p:sp>
    </p:spTree>
    <p:extLst>
      <p:ext uri="{BB962C8B-B14F-4D97-AF65-F5344CB8AC3E}">
        <p14:creationId xmlns:p14="http://schemas.microsoft.com/office/powerpoint/2010/main" val="2519093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Full-slide Image Layout">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BC53D510-C612-A600-D953-04C8E285BDA2}"/>
              </a:ext>
            </a:extLst>
          </p:cNvPr>
          <p:cNvSpPr>
            <a:spLocks noGrp="1"/>
          </p:cNvSpPr>
          <p:nvPr>
            <p:ph type="body" sz="quarter" idx="13" hasCustomPrompt="1"/>
          </p:nvPr>
        </p:nvSpPr>
        <p:spPr>
          <a:xfrm>
            <a:off x="429768" y="6583680"/>
            <a:ext cx="4114800" cy="274320"/>
          </a:xfrm>
          <a:prstGeom prst="rect">
            <a:avLst/>
          </a:prstGeom>
        </p:spPr>
        <p:txBody>
          <a:bodyPr anchor="ctr">
            <a:noAutofit/>
          </a:bodyPr>
          <a:lstStyle>
            <a:lvl1pPr>
              <a:defRPr sz="1400">
                <a:solidFill>
                  <a:schemeClr val="tx1">
                    <a:lumMod val="75000"/>
                    <a:lumOff val="25000"/>
                  </a:schemeClr>
                </a:solidFill>
              </a:defRPr>
            </a:lvl1pPr>
          </a:lstStyle>
          <a:p>
            <a:r>
              <a:rPr lang="en-CA" dirty="0"/>
              <a:t>&lt;insert presentation section&gt;</a:t>
            </a:r>
            <a:endParaRPr lang="en-US" dirty="0"/>
          </a:p>
        </p:txBody>
      </p:sp>
      <p:sp>
        <p:nvSpPr>
          <p:cNvPr id="3" name="Rectangle 2">
            <a:extLst>
              <a:ext uri="{FF2B5EF4-FFF2-40B4-BE49-F238E27FC236}">
                <a16:creationId xmlns:a16="http://schemas.microsoft.com/office/drawing/2014/main" id="{CAECE0DB-A463-E88B-5039-39CBD484E16E}"/>
              </a:ext>
            </a:extLst>
          </p:cNvPr>
          <p:cNvSpPr/>
          <p:nvPr/>
        </p:nvSpPr>
        <p:spPr>
          <a:xfrm>
            <a:off x="0" y="0"/>
            <a:ext cx="12192000" cy="1064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Picture Placeholder 2">
            <a:extLst>
              <a:ext uri="{FF2B5EF4-FFF2-40B4-BE49-F238E27FC236}">
                <a16:creationId xmlns:a16="http://schemas.microsoft.com/office/drawing/2014/main" id="{FE70CE5F-C1CF-8BE9-1678-E381B9AED560}"/>
              </a:ext>
            </a:extLst>
          </p:cNvPr>
          <p:cNvSpPr>
            <a:spLocks noGrp="1"/>
          </p:cNvSpPr>
          <p:nvPr>
            <p:ph type="pic" idx="1" hasCustomPrompt="1"/>
          </p:nvPr>
        </p:nvSpPr>
        <p:spPr>
          <a:xfrm>
            <a:off x="381000" y="365760"/>
            <a:ext cx="11430000" cy="6126480"/>
          </a:xfrm>
          <a:prstGeom prst="rect">
            <a:avLst/>
          </a:prstGeom>
        </p:spPr>
        <p:txBody>
          <a:bodyPr>
            <a:normAutofit/>
          </a:bodyPr>
          <a:lstStyle>
            <a:lvl1pPr marL="0" indent="0">
              <a:buNone/>
              <a:defRPr sz="1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add picture</a:t>
            </a:r>
          </a:p>
        </p:txBody>
      </p:sp>
    </p:spTree>
    <p:extLst>
      <p:ext uri="{BB962C8B-B14F-4D97-AF65-F5344CB8AC3E}">
        <p14:creationId xmlns:p14="http://schemas.microsoft.com/office/powerpoint/2010/main" val="3133025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002A9-E9B3-3068-CC8A-C0BC667F8515}"/>
              </a:ext>
            </a:extLst>
          </p:cNvPr>
          <p:cNvSpPr>
            <a:spLocks noGrp="1"/>
          </p:cNvSpPr>
          <p:nvPr>
            <p:ph type="title" hasCustomPrompt="1"/>
          </p:nvPr>
        </p:nvSpPr>
        <p:spPr>
          <a:xfrm>
            <a:off x="839788" y="1609501"/>
            <a:ext cx="3932237" cy="1398097"/>
          </a:xfrm>
          <a:prstGeom prst="rect">
            <a:avLst/>
          </a:prstGeom>
        </p:spPr>
        <p:txBody>
          <a:bodyPr anchor="t"/>
          <a:lstStyle>
            <a:lvl1pPr>
              <a:defRPr sz="3200">
                <a:solidFill>
                  <a:srgbClr val="0099FF"/>
                </a:solidFill>
              </a:defRPr>
            </a:lvl1pPr>
          </a:lstStyle>
          <a:p>
            <a:r>
              <a:rPr lang="en-US"/>
              <a:t>Click to add text</a:t>
            </a:r>
            <a:endParaRPr lang="en-US" dirty="0"/>
          </a:p>
        </p:txBody>
      </p:sp>
      <p:sp>
        <p:nvSpPr>
          <p:cNvPr id="3" name="Picture Placeholder 2">
            <a:extLst>
              <a:ext uri="{FF2B5EF4-FFF2-40B4-BE49-F238E27FC236}">
                <a16:creationId xmlns:a16="http://schemas.microsoft.com/office/drawing/2014/main" id="{74F392D0-5797-8534-99EA-62C816C446FB}"/>
              </a:ext>
            </a:extLst>
          </p:cNvPr>
          <p:cNvSpPr>
            <a:spLocks noGrp="1"/>
          </p:cNvSpPr>
          <p:nvPr>
            <p:ph type="pic" idx="1" hasCustomPrompt="1"/>
          </p:nvPr>
        </p:nvSpPr>
        <p:spPr>
          <a:xfrm>
            <a:off x="5183188" y="1611513"/>
            <a:ext cx="6172200" cy="4537613"/>
          </a:xfrm>
          <a:prstGeom prst="rect">
            <a:avLst/>
          </a:prstGeom>
        </p:spPr>
        <p:txBody>
          <a:bodyPr>
            <a:normAutofit/>
          </a:bodyPr>
          <a:lstStyle>
            <a:lvl1pPr marL="0" indent="0">
              <a:buNone/>
              <a:defRPr sz="1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add picture</a:t>
            </a:r>
          </a:p>
        </p:txBody>
      </p:sp>
      <p:sp>
        <p:nvSpPr>
          <p:cNvPr id="4" name="Text Placeholder 3">
            <a:extLst>
              <a:ext uri="{FF2B5EF4-FFF2-40B4-BE49-F238E27FC236}">
                <a16:creationId xmlns:a16="http://schemas.microsoft.com/office/drawing/2014/main" id="{C3A20A09-51CE-16F2-28C6-6195A1092048}"/>
              </a:ext>
            </a:extLst>
          </p:cNvPr>
          <p:cNvSpPr>
            <a:spLocks noGrp="1"/>
          </p:cNvSpPr>
          <p:nvPr>
            <p:ph type="body" sz="half" idx="2" hasCustomPrompt="1"/>
          </p:nvPr>
        </p:nvSpPr>
        <p:spPr>
          <a:xfrm>
            <a:off x="839788" y="3124200"/>
            <a:ext cx="3932237" cy="2986826"/>
          </a:xfrm>
          <a:prstGeom prst="rect">
            <a:avLst/>
          </a:prstGeom>
        </p:spPr>
        <p:txBody>
          <a:bodyPr/>
          <a:lstStyle>
            <a:lvl1pPr marL="0" indent="0">
              <a:buNone/>
              <a:defRPr sz="1600">
                <a:solidFill>
                  <a:schemeClr val="tx1">
                    <a:lumMod val="65000"/>
                    <a:lumOff val="3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5" name="Text Placeholder 7">
            <a:extLst>
              <a:ext uri="{FF2B5EF4-FFF2-40B4-BE49-F238E27FC236}">
                <a16:creationId xmlns:a16="http://schemas.microsoft.com/office/drawing/2014/main" id="{60771BA7-1A6C-0E8E-AF39-EDA0AC76A461}"/>
              </a:ext>
            </a:extLst>
          </p:cNvPr>
          <p:cNvSpPr>
            <a:spLocks noGrp="1"/>
          </p:cNvSpPr>
          <p:nvPr>
            <p:ph type="body" sz="quarter" idx="16" hasCustomPrompt="1"/>
          </p:nvPr>
        </p:nvSpPr>
        <p:spPr>
          <a:xfrm>
            <a:off x="429768" y="6583680"/>
            <a:ext cx="4114800" cy="274320"/>
          </a:xfrm>
          <a:prstGeom prst="rect">
            <a:avLst/>
          </a:prstGeom>
        </p:spPr>
        <p:txBody>
          <a:bodyPr anchor="ctr">
            <a:noAutofit/>
          </a:bodyPr>
          <a:lstStyle>
            <a:lvl1pPr>
              <a:defRPr sz="1400">
                <a:solidFill>
                  <a:schemeClr val="tx1">
                    <a:lumMod val="75000"/>
                    <a:lumOff val="25000"/>
                  </a:schemeClr>
                </a:solidFill>
              </a:defRPr>
            </a:lvl1pPr>
          </a:lstStyle>
          <a:p>
            <a:r>
              <a:rPr lang="en-CA" dirty="0"/>
              <a:t>&lt;insert presentation section&gt;</a:t>
            </a:r>
            <a:endParaRPr lang="en-US" dirty="0"/>
          </a:p>
        </p:txBody>
      </p:sp>
      <p:sp>
        <p:nvSpPr>
          <p:cNvPr id="14" name="Text Placeholder 13">
            <a:extLst>
              <a:ext uri="{FF2B5EF4-FFF2-40B4-BE49-F238E27FC236}">
                <a16:creationId xmlns:a16="http://schemas.microsoft.com/office/drawing/2014/main" id="{910F9EB2-E5A7-F065-2F2E-D1B4014C6327}"/>
              </a:ext>
            </a:extLst>
          </p:cNvPr>
          <p:cNvSpPr>
            <a:spLocks noGrp="1"/>
          </p:cNvSpPr>
          <p:nvPr>
            <p:ph type="body" sz="quarter" idx="17" hasCustomPrompt="1"/>
          </p:nvPr>
        </p:nvSpPr>
        <p:spPr>
          <a:xfrm>
            <a:off x="1212761" y="314905"/>
            <a:ext cx="9846303" cy="548640"/>
          </a:xfrm>
          <a:prstGeom prst="rect">
            <a:avLst/>
          </a:prstGeom>
        </p:spPr>
        <p:txBody>
          <a:bodyPr>
            <a:noAutofit/>
          </a:bodyPr>
          <a:lstStyle>
            <a:lvl1pPr marL="0" algn="l" defTabSz="914400" rtl="0" eaLnBrk="1" latinLnBrk="0" hangingPunct="1">
              <a:lnSpc>
                <a:spcPct val="90000"/>
              </a:lnSpc>
              <a:spcBef>
                <a:spcPct val="0"/>
              </a:spcBef>
              <a:buNone/>
              <a:defRPr lang="en-US" sz="3600" b="1" i="0" kern="1200" dirty="0">
                <a:solidFill>
                  <a:srgbClr val="134B8E"/>
                </a:solidFill>
                <a:latin typeface="Arial" panose="020B0604020202020204" pitchFamily="34" charset="0"/>
                <a:ea typeface="+mj-ea"/>
                <a:cs typeface="Arial" panose="020B0604020202020204" pitchFamily="34" charset="0"/>
              </a:defRPr>
            </a:lvl1pPr>
          </a:lstStyle>
          <a:p>
            <a:r>
              <a:rPr lang="en-US" dirty="0"/>
              <a:t>Click to add Title</a:t>
            </a:r>
          </a:p>
        </p:txBody>
      </p:sp>
    </p:spTree>
    <p:extLst>
      <p:ext uri="{BB962C8B-B14F-4D97-AF65-F5344CB8AC3E}">
        <p14:creationId xmlns:p14="http://schemas.microsoft.com/office/powerpoint/2010/main" val="2267811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7FFDCF-6367-A6AD-21AF-CEC1503DE470}"/>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87615"/>
          <a:stretch/>
        </p:blipFill>
        <p:spPr>
          <a:xfrm>
            <a:off x="0" y="26594"/>
            <a:ext cx="12192000" cy="1010487"/>
          </a:xfrm>
          <a:prstGeom prst="rect">
            <a:avLst/>
          </a:prstGeom>
        </p:spPr>
      </p:pic>
      <p:sp>
        <p:nvSpPr>
          <p:cNvPr id="3" name="Text Placeholder 2">
            <a:extLst>
              <a:ext uri="{FF2B5EF4-FFF2-40B4-BE49-F238E27FC236}">
                <a16:creationId xmlns:a16="http://schemas.microsoft.com/office/drawing/2014/main" id="{C1C64C0A-C593-7A5B-8669-785369D6BCB9}"/>
              </a:ext>
            </a:extLst>
          </p:cNvPr>
          <p:cNvSpPr>
            <a:spLocks noGrp="1"/>
          </p:cNvSpPr>
          <p:nvPr>
            <p:ph type="body" idx="1"/>
          </p:nvPr>
        </p:nvSpPr>
        <p:spPr>
          <a:xfrm>
            <a:off x="838200" y="1620692"/>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p:txBody>
      </p:sp>
      <p:sp>
        <p:nvSpPr>
          <p:cNvPr id="2" name="Title Placeholder 1">
            <a:extLst>
              <a:ext uri="{FF2B5EF4-FFF2-40B4-BE49-F238E27FC236}">
                <a16:creationId xmlns:a16="http://schemas.microsoft.com/office/drawing/2014/main" id="{226ED1AC-5058-206E-59DC-BAE93F87FE69}"/>
              </a:ext>
            </a:extLst>
          </p:cNvPr>
          <p:cNvSpPr>
            <a:spLocks noGrp="1"/>
          </p:cNvSpPr>
          <p:nvPr>
            <p:ph type="title"/>
          </p:nvPr>
        </p:nvSpPr>
        <p:spPr>
          <a:xfrm>
            <a:off x="1212761" y="314905"/>
            <a:ext cx="8769439" cy="549275"/>
          </a:xfrm>
          <a:prstGeom prst="rect">
            <a:avLst/>
          </a:prstGeom>
        </p:spPr>
        <p:txBody>
          <a:bodyPr vert="horz" lIns="91440" tIns="45720" rIns="91440" bIns="45720" rtlCol="0" anchor="t">
            <a:noAutofit/>
          </a:bodyPr>
          <a:lstStyle/>
          <a:p>
            <a:r>
              <a:rPr lang="en-US" dirty="0"/>
              <a:t>Click to add Title</a:t>
            </a:r>
          </a:p>
        </p:txBody>
      </p:sp>
      <p:pic>
        <p:nvPicPr>
          <p:cNvPr id="5" name="Picture 4" descr="A picture containing shape&#10;&#10;Description automatically generated">
            <a:extLst>
              <a:ext uri="{FF2B5EF4-FFF2-40B4-BE49-F238E27FC236}">
                <a16:creationId xmlns:a16="http://schemas.microsoft.com/office/drawing/2014/main" id="{6A8EF5E5-4AA8-5BAF-13CE-E0A0A7FD614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290698" y="136173"/>
            <a:ext cx="555405" cy="749797"/>
          </a:xfrm>
          <a:prstGeom prst="rect">
            <a:avLst/>
          </a:prstGeom>
        </p:spPr>
      </p:pic>
      <p:cxnSp>
        <p:nvCxnSpPr>
          <p:cNvPr id="10" name="Straight Connector 9">
            <a:extLst>
              <a:ext uri="{FF2B5EF4-FFF2-40B4-BE49-F238E27FC236}">
                <a16:creationId xmlns:a16="http://schemas.microsoft.com/office/drawing/2014/main" id="{1A389839-B780-0E82-31CA-67ED1F2C92D9}"/>
              </a:ext>
            </a:extLst>
          </p:cNvPr>
          <p:cNvCxnSpPr/>
          <p:nvPr userDrawn="1"/>
        </p:nvCxnSpPr>
        <p:spPr>
          <a:xfrm>
            <a:off x="0" y="1037081"/>
            <a:ext cx="12192000" cy="0"/>
          </a:xfrm>
          <a:prstGeom prst="line">
            <a:avLst/>
          </a:prstGeom>
          <a:ln w="25400">
            <a:solidFill>
              <a:srgbClr val="0099FF"/>
            </a:solidFill>
          </a:ln>
        </p:spPr>
        <p:style>
          <a:lnRef idx="1">
            <a:schemeClr val="accent1"/>
          </a:lnRef>
          <a:fillRef idx="0">
            <a:schemeClr val="accent1"/>
          </a:fillRef>
          <a:effectRef idx="0">
            <a:schemeClr val="accent1"/>
          </a:effectRef>
          <a:fontRef idx="minor">
            <a:schemeClr val="tx1"/>
          </a:fontRef>
        </p:style>
      </p:cxnSp>
      <p:sp>
        <p:nvSpPr>
          <p:cNvPr id="11" name="Footer Placeholder 10">
            <a:extLst>
              <a:ext uri="{FF2B5EF4-FFF2-40B4-BE49-F238E27FC236}">
                <a16:creationId xmlns:a16="http://schemas.microsoft.com/office/drawing/2014/main" id="{DFD18843-1123-6378-46C2-BD1872608DDF}"/>
              </a:ext>
            </a:extLst>
          </p:cNvPr>
          <p:cNvSpPr>
            <a:spLocks noGrp="1"/>
          </p:cNvSpPr>
          <p:nvPr>
            <p:ph type="ftr" sz="quarter" idx="3"/>
          </p:nvPr>
        </p:nvSpPr>
        <p:spPr>
          <a:xfrm>
            <a:off x="429768" y="6583680"/>
            <a:ext cx="4114800" cy="274320"/>
          </a:xfrm>
          <a:prstGeom prst="rect">
            <a:avLst/>
          </a:prstGeom>
        </p:spPr>
        <p:txBody>
          <a:bodyPr vert="horz" lIns="91440" tIns="45720" rIns="91440" bIns="45720" rtlCol="0" anchor="ctr">
            <a:spAutoFit/>
          </a:bodyPr>
          <a:lstStyle>
            <a:lvl1pPr algn="l">
              <a:defRPr sz="1400">
                <a:solidFill>
                  <a:schemeClr val="tx1">
                    <a:lumMod val="75000"/>
                    <a:lumOff val="25000"/>
                  </a:schemeClr>
                </a:solidFill>
                <a:latin typeface="Arial" panose="020B0604020202020204" pitchFamily="34" charset="0"/>
                <a:cs typeface="Arial" panose="020B0604020202020204" pitchFamily="34" charset="0"/>
              </a:defRPr>
            </a:lvl1pPr>
          </a:lstStyle>
          <a:p>
            <a:r>
              <a:rPr lang="en-CA" dirty="0"/>
              <a:t>&lt;insert presentation section&gt;</a:t>
            </a:r>
            <a:endParaRPr lang="en-US" dirty="0"/>
          </a:p>
        </p:txBody>
      </p:sp>
      <p:sp>
        <p:nvSpPr>
          <p:cNvPr id="8" name="TextBox 7">
            <a:extLst>
              <a:ext uri="{FF2B5EF4-FFF2-40B4-BE49-F238E27FC236}">
                <a16:creationId xmlns:a16="http://schemas.microsoft.com/office/drawing/2014/main" id="{46A8DB09-AA11-E7E8-4904-87FAB15AC57F}"/>
              </a:ext>
            </a:extLst>
          </p:cNvPr>
          <p:cNvSpPr txBox="1"/>
          <p:nvPr userDrawn="1"/>
        </p:nvSpPr>
        <p:spPr>
          <a:xfrm>
            <a:off x="7731303" y="6583680"/>
            <a:ext cx="4114800" cy="274320"/>
          </a:xfrm>
          <a:prstGeom prst="rect">
            <a:avLst/>
          </a:prstGeom>
          <a:noFill/>
        </p:spPr>
        <p:txBody>
          <a:bodyPr wrap="square" rtlCol="0" anchor="ctr">
            <a:spAutoFit/>
          </a:bodyPr>
          <a:lstStyle/>
          <a:p>
            <a:pPr algn="r"/>
            <a:r>
              <a:rPr lang="en-US" sz="1400" dirty="0">
                <a:solidFill>
                  <a:srgbClr val="134B8E"/>
                </a:solidFill>
                <a:latin typeface="Arial" panose="020B0604020202020204" pitchFamily="34" charset="0"/>
                <a:cs typeface="Arial" panose="020B0604020202020204" pitchFamily="34" charset="0"/>
              </a:rPr>
              <a:t>Innovations in Munitions Response Investigations</a:t>
            </a:r>
          </a:p>
        </p:txBody>
      </p:sp>
      <p:cxnSp>
        <p:nvCxnSpPr>
          <p:cNvPr id="9" name="Straight Connector 8">
            <a:extLst>
              <a:ext uri="{FF2B5EF4-FFF2-40B4-BE49-F238E27FC236}">
                <a16:creationId xmlns:a16="http://schemas.microsoft.com/office/drawing/2014/main" id="{5978DC48-9D69-098A-99B5-4F152CB5CEC1}"/>
              </a:ext>
            </a:extLst>
          </p:cNvPr>
          <p:cNvCxnSpPr/>
          <p:nvPr userDrawn="1"/>
        </p:nvCxnSpPr>
        <p:spPr>
          <a:xfrm>
            <a:off x="0" y="6581001"/>
            <a:ext cx="12192000" cy="0"/>
          </a:xfrm>
          <a:prstGeom prst="line">
            <a:avLst/>
          </a:prstGeom>
          <a:ln w="9525">
            <a:solidFill>
              <a:srgbClr val="0099FF"/>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F02B80F-3E71-AD70-B52C-EFF98801392F}"/>
              </a:ext>
            </a:extLst>
          </p:cNvPr>
          <p:cNvSpPr txBox="1"/>
          <p:nvPr userDrawn="1"/>
        </p:nvSpPr>
        <p:spPr>
          <a:xfrm>
            <a:off x="11805275" y="6583680"/>
            <a:ext cx="386725" cy="274320"/>
          </a:xfrm>
          <a:prstGeom prst="rect">
            <a:avLst/>
          </a:prstGeom>
          <a:noFill/>
        </p:spPr>
        <p:txBody>
          <a:bodyPr wrap="square" rtlCol="0" anchor="ctr">
            <a:spAutoFit/>
          </a:bodyPr>
          <a:lstStyle/>
          <a:p>
            <a:pPr algn="r"/>
            <a:fld id="{56915420-62D4-4085-B301-CEC70E1E4A16}" type="slidenum">
              <a:rPr lang="en-US" sz="1400" smtClean="0">
                <a:solidFill>
                  <a:schemeClr val="tx1">
                    <a:lumMod val="75000"/>
                    <a:lumOff val="25000"/>
                  </a:schemeClr>
                </a:solidFill>
                <a:latin typeface="Arial Narrow" panose="020B0606020202030204" pitchFamily="34" charset="0"/>
                <a:cs typeface="Arial" panose="020B0604020202020204" pitchFamily="34" charset="0"/>
              </a:rPr>
              <a:t>‹#›</a:t>
            </a:fld>
            <a:endParaRPr lang="en-US" sz="1400" dirty="0">
              <a:solidFill>
                <a:schemeClr val="tx1">
                  <a:lumMod val="75000"/>
                  <a:lumOff val="25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029820306"/>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7" r:id="rId3"/>
    <p:sldLayoutId id="2147483675" r:id="rId4"/>
    <p:sldLayoutId id="2147483668" r:id="rId5"/>
    <p:sldLayoutId id="2147483669" r:id="rId6"/>
    <p:sldLayoutId id="2147483670" r:id="rId7"/>
    <p:sldLayoutId id="2147483671" r:id="rId8"/>
    <p:sldLayoutId id="2147483672" r:id="rId9"/>
    <p:sldLayoutId id="2147483673" r:id="rId10"/>
    <p:sldLayoutId id="2147483674" r:id="rId11"/>
  </p:sldLayoutIdLst>
  <p:hf hdr="0" ftr="0" dt="0"/>
  <p:txStyles>
    <p:titleStyle>
      <a:lvl1pPr algn="l" defTabSz="914400" rtl="0" eaLnBrk="1" latinLnBrk="0" hangingPunct="1">
        <a:lnSpc>
          <a:spcPct val="90000"/>
        </a:lnSpc>
        <a:spcBef>
          <a:spcPct val="0"/>
        </a:spcBef>
        <a:buNone/>
        <a:defRPr sz="3600" b="1" i="0" kern="1200">
          <a:solidFill>
            <a:srgbClr val="134B8E"/>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37.jpeg"/><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5.xml"/><Relationship Id="rId5" Type="http://schemas.openxmlformats.org/officeDocument/2006/relationships/image" Target="../media/image71.png"/><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5.xml"/><Relationship Id="rId5" Type="http://schemas.openxmlformats.org/officeDocument/2006/relationships/image" Target="../media/image71.png"/><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74.jp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hyperlink" Target="https://qcmr-1.itrcweb.org/" TargetMode="External"/><Relationship Id="rId2" Type="http://schemas.openxmlformats.org/officeDocument/2006/relationships/notesSlide" Target="../notesSlides/notesSlide61.xml"/><Relationship Id="rId1" Type="http://schemas.openxmlformats.org/officeDocument/2006/relationships/slideLayout" Target="../slideLayouts/slideLayout5.xml"/><Relationship Id="rId5" Type="http://schemas.openxmlformats.org/officeDocument/2006/relationships/hyperlink" Target="https://exwc.navfac.navy.mil/Portals/88/Documents/EXWC/Restoration/er_pdfs/m/MR-RIFS-Guidance-062019.pdf?ver=SRxqz-X1ED_idewk2IMiTA%3D%3D" TargetMode="External"/><Relationship Id="rId4" Type="http://schemas.openxmlformats.org/officeDocument/2006/relationships/hyperlink" Target="https://www.netc.navy.mil/Commands/Center-for-Seabees-and-Facilities-Engineering/Naval-Civil-Engineer-Corps-Officers-School/Courses/Environmental-Restoration/"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microsoft.com/office/2018/10/relationships/comments" Target="../comments/modernComment_39F_6640C95C.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6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6.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image" Target="../media/image11.jpeg"/><Relationship Id="rId7" Type="http://schemas.openxmlformats.org/officeDocument/2006/relationships/oleObject" Target="../embeddings/oleObject2.bin"/><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3.jpeg"/><Relationship Id="rId5" Type="http://schemas.openxmlformats.org/officeDocument/2006/relationships/image" Target="../media/image12.wmf"/><Relationship Id="rId10" Type="http://schemas.openxmlformats.org/officeDocument/2006/relationships/image" Target="../media/image16.png"/><Relationship Id="rId4" Type="http://schemas.openxmlformats.org/officeDocument/2006/relationships/oleObject" Target="../embeddings/oleObject1.bin"/><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4C97996-5158-5343-6418-19C07BD252FB}"/>
              </a:ext>
            </a:extLst>
          </p:cNvPr>
          <p:cNvSpPr>
            <a:spLocks noGrp="1"/>
          </p:cNvSpPr>
          <p:nvPr>
            <p:ph sz="quarter" idx="13"/>
          </p:nvPr>
        </p:nvSpPr>
        <p:spPr/>
        <p:txBody>
          <a:bodyPr/>
          <a:lstStyle/>
          <a:p>
            <a:r>
              <a:rPr lang="en-US" dirty="0"/>
              <a:t>Innovations in Munitions Response Investigations</a:t>
            </a:r>
          </a:p>
        </p:txBody>
      </p:sp>
      <p:sp>
        <p:nvSpPr>
          <p:cNvPr id="7" name="Content Placeholder 6">
            <a:extLst>
              <a:ext uri="{FF2B5EF4-FFF2-40B4-BE49-F238E27FC236}">
                <a16:creationId xmlns:a16="http://schemas.microsoft.com/office/drawing/2014/main" id="{A19A7A81-5EF5-261E-2125-DC434581A97E}"/>
              </a:ext>
            </a:extLst>
          </p:cNvPr>
          <p:cNvSpPr>
            <a:spLocks noGrp="1"/>
          </p:cNvSpPr>
          <p:nvPr>
            <p:ph sz="quarter" idx="14"/>
          </p:nvPr>
        </p:nvSpPr>
        <p:spPr/>
        <p:txBody>
          <a:bodyPr>
            <a:normAutofit fontScale="92500" lnSpcReduction="10000"/>
          </a:bodyPr>
          <a:lstStyle/>
          <a:p>
            <a:r>
              <a:rPr lang="en-US" b="1" dirty="0">
                <a:solidFill>
                  <a:srgbClr val="002060"/>
                </a:solidFill>
              </a:rPr>
              <a:t>Steve Saville</a:t>
            </a:r>
            <a:br>
              <a:rPr lang="en-US" b="1" dirty="0">
                <a:solidFill>
                  <a:srgbClr val="002060"/>
                </a:solidFill>
              </a:rPr>
            </a:br>
            <a:r>
              <a:rPr lang="en-US" b="1" dirty="0">
                <a:solidFill>
                  <a:srgbClr val="002060"/>
                </a:solidFill>
              </a:rPr>
              <a:t>Jacobs</a:t>
            </a:r>
          </a:p>
        </p:txBody>
      </p:sp>
      <p:sp>
        <p:nvSpPr>
          <p:cNvPr id="8" name="Content Placeholder 7">
            <a:extLst>
              <a:ext uri="{FF2B5EF4-FFF2-40B4-BE49-F238E27FC236}">
                <a16:creationId xmlns:a16="http://schemas.microsoft.com/office/drawing/2014/main" id="{3AE90A31-F87F-51F2-5AC9-8773EC74CE6C}"/>
              </a:ext>
            </a:extLst>
          </p:cNvPr>
          <p:cNvSpPr>
            <a:spLocks noGrp="1"/>
          </p:cNvSpPr>
          <p:nvPr>
            <p:ph sz="quarter" idx="15"/>
          </p:nvPr>
        </p:nvSpPr>
        <p:spPr/>
        <p:txBody>
          <a:bodyPr/>
          <a:lstStyle/>
          <a:p>
            <a:r>
              <a:rPr lang="en-US" dirty="0"/>
              <a:t>Summer 2023</a:t>
            </a:r>
          </a:p>
        </p:txBody>
      </p:sp>
    </p:spTree>
    <p:extLst>
      <p:ext uri="{BB962C8B-B14F-4D97-AF65-F5344CB8AC3E}">
        <p14:creationId xmlns:p14="http://schemas.microsoft.com/office/powerpoint/2010/main" val="3972484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B03165-EE2E-2174-9063-5C452BF00331}"/>
              </a:ext>
            </a:extLst>
          </p:cNvPr>
          <p:cNvSpPr>
            <a:spLocks noGrp="1"/>
          </p:cNvSpPr>
          <p:nvPr>
            <p:ph type="title"/>
          </p:nvPr>
        </p:nvSpPr>
        <p:spPr/>
        <p:txBody>
          <a:bodyPr/>
          <a:lstStyle/>
          <a:p>
            <a:r>
              <a:rPr lang="en-US" dirty="0"/>
              <a:t>MR Technologies and their Objectives</a:t>
            </a:r>
          </a:p>
        </p:txBody>
      </p:sp>
      <p:sp>
        <p:nvSpPr>
          <p:cNvPr id="4" name="Content Placeholder 3">
            <a:extLst>
              <a:ext uri="{FF2B5EF4-FFF2-40B4-BE49-F238E27FC236}">
                <a16:creationId xmlns:a16="http://schemas.microsoft.com/office/drawing/2014/main" id="{2D3F6316-D935-03BC-4B3F-EEFA0182733B}"/>
              </a:ext>
            </a:extLst>
          </p:cNvPr>
          <p:cNvSpPr>
            <a:spLocks noGrp="1"/>
          </p:cNvSpPr>
          <p:nvPr>
            <p:ph idx="1"/>
          </p:nvPr>
        </p:nvSpPr>
        <p:spPr>
          <a:xfrm>
            <a:off x="265176" y="1623722"/>
            <a:ext cx="10515600" cy="4351338"/>
          </a:xfrm>
        </p:spPr>
        <p:txBody>
          <a:bodyPr/>
          <a:lstStyle/>
          <a:p>
            <a:r>
              <a:rPr lang="en-US" dirty="0"/>
              <a:t>Detection – find the metal</a:t>
            </a:r>
          </a:p>
          <a:p>
            <a:pPr lvl="1"/>
            <a:r>
              <a:rPr lang="en-US" dirty="0"/>
              <a:t>Magnetometers (but only ferrous metal)</a:t>
            </a:r>
          </a:p>
          <a:p>
            <a:pPr lvl="1"/>
            <a:r>
              <a:rPr lang="en-US" dirty="0"/>
              <a:t>Electromagnetic induction sensors (all metals)</a:t>
            </a:r>
          </a:p>
          <a:p>
            <a:pPr lvl="2"/>
            <a:endParaRPr lang="en-US" dirty="0"/>
          </a:p>
          <a:p>
            <a:pPr lvl="2"/>
            <a:endParaRPr lang="en-US" dirty="0"/>
          </a:p>
        </p:txBody>
      </p:sp>
      <p:pic>
        <p:nvPicPr>
          <p:cNvPr id="2" name="Picture 2" descr="E:\3_DGM_Pictures\EM61\P1010034.jpg">
            <a:extLst>
              <a:ext uri="{FF2B5EF4-FFF2-40B4-BE49-F238E27FC236}">
                <a16:creationId xmlns:a16="http://schemas.microsoft.com/office/drawing/2014/main" id="{D4D865D2-B92C-2B82-F71E-5D2D52C8565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06966" y="3546720"/>
            <a:ext cx="3657600" cy="2743200"/>
          </a:xfrm>
          <a:prstGeom prst="rect">
            <a:avLst/>
          </a:prstGeom>
          <a:ln w="9525" cap="sq">
            <a:noFill/>
            <a:prstDash val="solid"/>
            <a:miter lim="800000"/>
          </a:ln>
          <a:effectLst>
            <a:outerShdw blurRad="152400" dist="76200" dir="2700000" algn="tl" rotWithShape="0">
              <a:prstClr val="black">
                <a:alpha val="30000"/>
              </a:prstClr>
            </a:outerShdw>
          </a:effectLst>
        </p:spPr>
      </p:pic>
      <p:pic>
        <p:nvPicPr>
          <p:cNvPr id="6" name="Picture 3">
            <a:extLst>
              <a:ext uri="{FF2B5EF4-FFF2-40B4-BE49-F238E27FC236}">
                <a16:creationId xmlns:a16="http://schemas.microsoft.com/office/drawing/2014/main" id="{F5207955-A5D8-0260-D18A-B49BE6DAEFF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48294" y="3546720"/>
            <a:ext cx="3859979" cy="2743200"/>
          </a:xfrm>
          <a:prstGeom prst="rect">
            <a:avLst/>
          </a:prstGeom>
          <a:ln w="9525" cap="sq">
            <a:noFill/>
            <a:prstDash val="solid"/>
            <a:miter lim="800000"/>
          </a:ln>
          <a:effectLst/>
        </p:spPr>
      </p:pic>
      <p:pic>
        <p:nvPicPr>
          <p:cNvPr id="10" name="Picture 9">
            <a:extLst>
              <a:ext uri="{FF2B5EF4-FFF2-40B4-BE49-F238E27FC236}">
                <a16:creationId xmlns:a16="http://schemas.microsoft.com/office/drawing/2014/main" id="{B1981768-06AE-6F03-1C4B-30F7A22F6819}"/>
              </a:ext>
            </a:extLst>
          </p:cNvPr>
          <p:cNvPicPr>
            <a:picLocks noChangeAspect="1"/>
          </p:cNvPicPr>
          <p:nvPr/>
        </p:nvPicPr>
        <p:blipFill rotWithShape="1">
          <a:blip r:embed="rId5"/>
          <a:srcRect l="-1" r="5510"/>
          <a:stretch/>
        </p:blipFill>
        <p:spPr>
          <a:xfrm>
            <a:off x="483728" y="3546720"/>
            <a:ext cx="2739510" cy="2743200"/>
          </a:xfrm>
          <a:prstGeom prst="rect">
            <a:avLst/>
          </a:prstGeom>
          <a:ln>
            <a:noFill/>
          </a:ln>
          <a:effectLst>
            <a:outerShdw blurRad="152400" dist="76200" dir="2700000" algn="tl" rotWithShape="0">
              <a:prstClr val="black">
                <a:alpha val="30000"/>
              </a:prstClr>
            </a:outerShdw>
          </a:effectLst>
        </p:spPr>
      </p:pic>
      <p:sp>
        <p:nvSpPr>
          <p:cNvPr id="9" name="Text Placeholder 7">
            <a:extLst>
              <a:ext uri="{FF2B5EF4-FFF2-40B4-BE49-F238E27FC236}">
                <a16:creationId xmlns:a16="http://schemas.microsoft.com/office/drawing/2014/main" id="{19F143FB-3EF3-3D17-AA79-1E1CDECE2D43}"/>
              </a:ext>
            </a:extLst>
          </p:cNvPr>
          <p:cNvSpPr>
            <a:spLocks noGrp="1"/>
          </p:cNvSpPr>
          <p:nvPr>
            <p:ph type="body" sz="quarter" idx="13"/>
          </p:nvPr>
        </p:nvSpPr>
        <p:spPr>
          <a:xfrm>
            <a:off x="429768" y="6604780"/>
            <a:ext cx="4114800" cy="274320"/>
          </a:xfrm>
        </p:spPr>
        <p:txBody>
          <a:bodyPr>
            <a:normAutofit lnSpcReduction="10000"/>
          </a:bodyPr>
          <a:lstStyle/>
          <a:p>
            <a:r>
              <a:rPr lang="en-US" dirty="0"/>
              <a:t>Background on MR Technologies</a:t>
            </a:r>
          </a:p>
        </p:txBody>
      </p:sp>
      <p:sp>
        <p:nvSpPr>
          <p:cNvPr id="5" name="TextBox 4">
            <a:extLst>
              <a:ext uri="{FF2B5EF4-FFF2-40B4-BE49-F238E27FC236}">
                <a16:creationId xmlns:a16="http://schemas.microsoft.com/office/drawing/2014/main" id="{973C7664-18A2-FD41-994B-CB7BC6B0587C}"/>
              </a:ext>
            </a:extLst>
          </p:cNvPr>
          <p:cNvSpPr txBox="1"/>
          <p:nvPr/>
        </p:nvSpPr>
        <p:spPr>
          <a:xfrm>
            <a:off x="3530998" y="6309360"/>
            <a:ext cx="1119217"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(Jacobs 2023)</a:t>
            </a:r>
          </a:p>
        </p:txBody>
      </p:sp>
      <p:sp>
        <p:nvSpPr>
          <p:cNvPr id="7" name="TextBox 6">
            <a:extLst>
              <a:ext uri="{FF2B5EF4-FFF2-40B4-BE49-F238E27FC236}">
                <a16:creationId xmlns:a16="http://schemas.microsoft.com/office/drawing/2014/main" id="{F68B54F5-9698-E56A-867E-AAA321274220}"/>
              </a:ext>
            </a:extLst>
          </p:cNvPr>
          <p:cNvSpPr txBox="1"/>
          <p:nvPr/>
        </p:nvSpPr>
        <p:spPr>
          <a:xfrm>
            <a:off x="7733407" y="6309360"/>
            <a:ext cx="1119217"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(Jacobs 2023)</a:t>
            </a:r>
          </a:p>
        </p:txBody>
      </p:sp>
      <p:sp>
        <p:nvSpPr>
          <p:cNvPr id="11" name="TextBox 10">
            <a:extLst>
              <a:ext uri="{FF2B5EF4-FFF2-40B4-BE49-F238E27FC236}">
                <a16:creationId xmlns:a16="http://schemas.microsoft.com/office/drawing/2014/main" id="{A5F1DC18-D1C7-3C93-E075-C98D706FC893}"/>
              </a:ext>
            </a:extLst>
          </p:cNvPr>
          <p:cNvSpPr txBox="1"/>
          <p:nvPr/>
        </p:nvSpPr>
        <p:spPr>
          <a:xfrm>
            <a:off x="342159" y="6311206"/>
            <a:ext cx="1332416"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a:t>
            </a:r>
            <a:r>
              <a:rPr lang="en-US" sz="1400" dirty="0" err="1">
                <a:solidFill>
                  <a:schemeClr val="bg2">
                    <a:lumMod val="50000"/>
                  </a:schemeClr>
                </a:solidFill>
                <a:latin typeface="Arial Narrow" panose="020B0606020202030204" pitchFamily="34" charset="0"/>
              </a:rPr>
              <a:t>Geomatrix</a:t>
            </a:r>
            <a:r>
              <a:rPr lang="en-US" sz="1400" dirty="0">
                <a:solidFill>
                  <a:schemeClr val="bg2">
                    <a:lumMod val="50000"/>
                  </a:schemeClr>
                </a:solidFill>
                <a:latin typeface="Arial Narrow" panose="020B0606020202030204" pitchFamily="34" charset="0"/>
              </a:rPr>
              <a:t> 2023)</a:t>
            </a:r>
          </a:p>
        </p:txBody>
      </p:sp>
    </p:spTree>
    <p:extLst>
      <p:ext uri="{BB962C8B-B14F-4D97-AF65-F5344CB8AC3E}">
        <p14:creationId xmlns:p14="http://schemas.microsoft.com/office/powerpoint/2010/main" val="1072534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B03165-EE2E-2174-9063-5C452BF00331}"/>
              </a:ext>
            </a:extLst>
          </p:cNvPr>
          <p:cNvSpPr>
            <a:spLocks noGrp="1"/>
          </p:cNvSpPr>
          <p:nvPr>
            <p:ph type="title"/>
          </p:nvPr>
        </p:nvSpPr>
        <p:spPr/>
        <p:txBody>
          <a:bodyPr/>
          <a:lstStyle/>
          <a:p>
            <a:r>
              <a:rPr lang="en-US" dirty="0"/>
              <a:t>MR Technologies and their Objectives</a:t>
            </a:r>
          </a:p>
        </p:txBody>
      </p:sp>
      <p:sp>
        <p:nvSpPr>
          <p:cNvPr id="4" name="Content Placeholder 3">
            <a:extLst>
              <a:ext uri="{FF2B5EF4-FFF2-40B4-BE49-F238E27FC236}">
                <a16:creationId xmlns:a16="http://schemas.microsoft.com/office/drawing/2014/main" id="{2D3F6316-D935-03BC-4B3F-EEFA0182733B}"/>
              </a:ext>
            </a:extLst>
          </p:cNvPr>
          <p:cNvSpPr>
            <a:spLocks noGrp="1"/>
          </p:cNvSpPr>
          <p:nvPr>
            <p:ph idx="1"/>
          </p:nvPr>
        </p:nvSpPr>
        <p:spPr>
          <a:xfrm>
            <a:off x="265176" y="1623722"/>
            <a:ext cx="10515600" cy="4351338"/>
          </a:xfrm>
        </p:spPr>
        <p:txBody>
          <a:bodyPr/>
          <a:lstStyle/>
          <a:p>
            <a:r>
              <a:rPr lang="en-US" dirty="0"/>
              <a:t>Classification – focus on the munitions</a:t>
            </a:r>
          </a:p>
          <a:p>
            <a:pPr lvl="1"/>
            <a:r>
              <a:rPr lang="en-US" dirty="0"/>
              <a:t>As we covered, most subsurface metallic objects are not munitions related</a:t>
            </a:r>
          </a:p>
        </p:txBody>
      </p:sp>
      <p:pic>
        <p:nvPicPr>
          <p:cNvPr id="2" name="Picture 1">
            <a:extLst>
              <a:ext uri="{FF2B5EF4-FFF2-40B4-BE49-F238E27FC236}">
                <a16:creationId xmlns:a16="http://schemas.microsoft.com/office/drawing/2014/main" id="{D7081F8E-0588-D918-E184-6434F75C8C8D}"/>
              </a:ext>
            </a:extLst>
          </p:cNvPr>
          <p:cNvPicPr>
            <a:picLocks noChangeAspect="1"/>
          </p:cNvPicPr>
          <p:nvPr/>
        </p:nvPicPr>
        <p:blipFill rotWithShape="1">
          <a:blip r:embed="rId3"/>
          <a:srcRect t="-251"/>
          <a:stretch/>
        </p:blipFill>
        <p:spPr>
          <a:xfrm>
            <a:off x="2390791" y="2998080"/>
            <a:ext cx="7410418" cy="3291840"/>
          </a:xfrm>
          <a:prstGeom prst="rect">
            <a:avLst/>
          </a:prstGeom>
          <a:ln>
            <a:noFill/>
          </a:ln>
          <a:effectLst>
            <a:outerShdw blurRad="152400" dist="76200" dir="2700000" algn="tl" rotWithShape="0">
              <a:prstClr val="black">
                <a:alpha val="30000"/>
              </a:prstClr>
            </a:outerShdw>
          </a:effectLst>
        </p:spPr>
      </p:pic>
      <p:sp>
        <p:nvSpPr>
          <p:cNvPr id="9" name="Text Placeholder 7">
            <a:extLst>
              <a:ext uri="{FF2B5EF4-FFF2-40B4-BE49-F238E27FC236}">
                <a16:creationId xmlns:a16="http://schemas.microsoft.com/office/drawing/2014/main" id="{2B906888-9C52-E3E3-50CC-8F1EDE3E4184}"/>
              </a:ext>
            </a:extLst>
          </p:cNvPr>
          <p:cNvSpPr>
            <a:spLocks noGrp="1"/>
          </p:cNvSpPr>
          <p:nvPr>
            <p:ph type="body" sz="quarter" idx="13"/>
          </p:nvPr>
        </p:nvSpPr>
        <p:spPr>
          <a:xfrm>
            <a:off x="429768" y="6604780"/>
            <a:ext cx="4114800" cy="274320"/>
          </a:xfrm>
        </p:spPr>
        <p:txBody>
          <a:bodyPr>
            <a:normAutofit lnSpcReduction="10000"/>
          </a:bodyPr>
          <a:lstStyle/>
          <a:p>
            <a:r>
              <a:rPr lang="en-US" dirty="0"/>
              <a:t>Background on MR Technologies</a:t>
            </a:r>
          </a:p>
        </p:txBody>
      </p:sp>
      <p:sp>
        <p:nvSpPr>
          <p:cNvPr id="5" name="TextBox 4">
            <a:extLst>
              <a:ext uri="{FF2B5EF4-FFF2-40B4-BE49-F238E27FC236}">
                <a16:creationId xmlns:a16="http://schemas.microsoft.com/office/drawing/2014/main" id="{E86DD034-0960-D9E2-C6AC-2F28340EE8FC}"/>
              </a:ext>
            </a:extLst>
          </p:cNvPr>
          <p:cNvSpPr txBox="1"/>
          <p:nvPr/>
        </p:nvSpPr>
        <p:spPr>
          <a:xfrm>
            <a:off x="2286000" y="6309360"/>
            <a:ext cx="1119217"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(Jacobs 2023)</a:t>
            </a:r>
          </a:p>
        </p:txBody>
      </p:sp>
    </p:spTree>
    <p:extLst>
      <p:ext uri="{BB962C8B-B14F-4D97-AF65-F5344CB8AC3E}">
        <p14:creationId xmlns:p14="http://schemas.microsoft.com/office/powerpoint/2010/main" val="2994416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B03165-EE2E-2174-9063-5C452BF00331}"/>
              </a:ext>
            </a:extLst>
          </p:cNvPr>
          <p:cNvSpPr>
            <a:spLocks noGrp="1"/>
          </p:cNvSpPr>
          <p:nvPr>
            <p:ph type="title"/>
          </p:nvPr>
        </p:nvSpPr>
        <p:spPr/>
        <p:txBody>
          <a:bodyPr/>
          <a:lstStyle/>
          <a:p>
            <a:r>
              <a:rPr lang="en-US" dirty="0"/>
              <a:t>MR Technologies and their Objectives</a:t>
            </a:r>
          </a:p>
        </p:txBody>
      </p:sp>
      <p:sp>
        <p:nvSpPr>
          <p:cNvPr id="4" name="Content Placeholder 3">
            <a:extLst>
              <a:ext uri="{FF2B5EF4-FFF2-40B4-BE49-F238E27FC236}">
                <a16:creationId xmlns:a16="http://schemas.microsoft.com/office/drawing/2014/main" id="{2D3F6316-D935-03BC-4B3F-EEFA0182733B}"/>
              </a:ext>
            </a:extLst>
          </p:cNvPr>
          <p:cNvSpPr>
            <a:spLocks noGrp="1"/>
          </p:cNvSpPr>
          <p:nvPr>
            <p:ph idx="1"/>
          </p:nvPr>
        </p:nvSpPr>
        <p:spPr>
          <a:xfrm>
            <a:off x="265176" y="1627632"/>
            <a:ext cx="9102560" cy="2419769"/>
          </a:xfrm>
        </p:spPr>
        <p:txBody>
          <a:bodyPr>
            <a:normAutofit/>
          </a:bodyPr>
          <a:lstStyle/>
          <a:p>
            <a:r>
              <a:rPr lang="en-US" dirty="0"/>
              <a:t>Classification – </a:t>
            </a:r>
            <a:r>
              <a:rPr lang="en-US" i="1" dirty="0"/>
              <a:t>focus on the munitions</a:t>
            </a:r>
          </a:p>
          <a:p>
            <a:pPr lvl="1"/>
            <a:r>
              <a:rPr lang="en-US" dirty="0"/>
              <a:t>AGC uses advanced sensors to collect a tremendous amount of data, then software to invert data to identify source(s) – that is, tangible objects – most likely to have caused the measured data</a:t>
            </a:r>
          </a:p>
        </p:txBody>
      </p:sp>
      <p:pic>
        <p:nvPicPr>
          <p:cNvPr id="9" name="Picture 8" descr="A picture containing grass, outdoor, tree, sky&#10;&#10;Description automatically generated">
            <a:extLst>
              <a:ext uri="{FF2B5EF4-FFF2-40B4-BE49-F238E27FC236}">
                <a16:creationId xmlns:a16="http://schemas.microsoft.com/office/drawing/2014/main" id="{D1CFF0BA-85AE-D4B4-9C9B-FA67FB033D02}"/>
              </a:ext>
            </a:extLst>
          </p:cNvPr>
          <p:cNvPicPr>
            <a:picLocks noChangeAspect="1"/>
          </p:cNvPicPr>
          <p:nvPr/>
        </p:nvPicPr>
        <p:blipFill rotWithShape="1">
          <a:blip r:embed="rId3"/>
          <a:srcRect b="9062"/>
          <a:stretch/>
        </p:blipFill>
        <p:spPr>
          <a:xfrm>
            <a:off x="5188340" y="3627838"/>
            <a:ext cx="3901319" cy="2662082"/>
          </a:xfrm>
          <a:prstGeom prst="rect">
            <a:avLst/>
          </a:prstGeom>
          <a:ln>
            <a:noFill/>
          </a:ln>
          <a:effectLst>
            <a:outerShdw blurRad="152400" dist="76200" dir="2700000" algn="tl" rotWithShape="0">
              <a:prstClr val="black">
                <a:alpha val="30000"/>
              </a:prstClr>
            </a:outerShdw>
          </a:effectLst>
        </p:spPr>
      </p:pic>
      <p:pic>
        <p:nvPicPr>
          <p:cNvPr id="6" name="Picture 5">
            <a:extLst>
              <a:ext uri="{FF2B5EF4-FFF2-40B4-BE49-F238E27FC236}">
                <a16:creationId xmlns:a16="http://schemas.microsoft.com/office/drawing/2014/main" id="{72D28C8E-FD52-B207-2F73-4D39F07D2061}"/>
              </a:ext>
            </a:extLst>
          </p:cNvPr>
          <p:cNvPicPr>
            <a:picLocks noChangeAspect="1"/>
          </p:cNvPicPr>
          <p:nvPr/>
        </p:nvPicPr>
        <p:blipFill>
          <a:blip r:embed="rId4"/>
          <a:stretch>
            <a:fillRect/>
          </a:stretch>
        </p:blipFill>
        <p:spPr>
          <a:xfrm>
            <a:off x="9443549" y="2845583"/>
            <a:ext cx="2394562" cy="3444337"/>
          </a:xfrm>
          <a:prstGeom prst="rect">
            <a:avLst/>
          </a:prstGeom>
          <a:ln>
            <a:noFill/>
          </a:ln>
          <a:effectLst>
            <a:outerShdw blurRad="152400" dist="76200" dir="2700000" algn="tl" rotWithShape="0">
              <a:prstClr val="black">
                <a:alpha val="30000"/>
              </a:prstClr>
            </a:outerShdw>
          </a:effectLst>
        </p:spPr>
      </p:pic>
      <p:pic>
        <p:nvPicPr>
          <p:cNvPr id="5" name="Picture 4">
            <a:extLst>
              <a:ext uri="{FF2B5EF4-FFF2-40B4-BE49-F238E27FC236}">
                <a16:creationId xmlns:a16="http://schemas.microsoft.com/office/drawing/2014/main" id="{403EDA0C-9C8B-0399-5359-CE7E8307DB29}"/>
              </a:ext>
            </a:extLst>
          </p:cNvPr>
          <p:cNvPicPr>
            <a:picLocks noChangeAspect="1"/>
          </p:cNvPicPr>
          <p:nvPr/>
        </p:nvPicPr>
        <p:blipFill rotWithShape="1">
          <a:blip r:embed="rId5"/>
          <a:srcRect t="23809" b="8756"/>
          <a:stretch/>
        </p:blipFill>
        <p:spPr>
          <a:xfrm>
            <a:off x="353890" y="4047401"/>
            <a:ext cx="4480560" cy="2242519"/>
          </a:xfrm>
          <a:prstGeom prst="rect">
            <a:avLst/>
          </a:prstGeom>
          <a:ln>
            <a:noFill/>
          </a:ln>
          <a:effectLst>
            <a:outerShdw blurRad="152400" dist="76200" dir="2700000" algn="tl" rotWithShape="0">
              <a:prstClr val="black">
                <a:alpha val="30000"/>
              </a:prstClr>
            </a:outerShdw>
          </a:effectLst>
        </p:spPr>
      </p:pic>
      <p:sp>
        <p:nvSpPr>
          <p:cNvPr id="11" name="Text Placeholder 7">
            <a:extLst>
              <a:ext uri="{FF2B5EF4-FFF2-40B4-BE49-F238E27FC236}">
                <a16:creationId xmlns:a16="http://schemas.microsoft.com/office/drawing/2014/main" id="{F662AD13-5E49-1548-7AF3-61F663A3D2B2}"/>
              </a:ext>
            </a:extLst>
          </p:cNvPr>
          <p:cNvSpPr>
            <a:spLocks noGrp="1"/>
          </p:cNvSpPr>
          <p:nvPr>
            <p:ph type="body" sz="quarter" idx="13"/>
          </p:nvPr>
        </p:nvSpPr>
        <p:spPr>
          <a:xfrm>
            <a:off x="429768" y="6604780"/>
            <a:ext cx="4114800" cy="274320"/>
          </a:xfrm>
        </p:spPr>
        <p:txBody>
          <a:bodyPr>
            <a:normAutofit lnSpcReduction="10000"/>
          </a:bodyPr>
          <a:lstStyle/>
          <a:p>
            <a:r>
              <a:rPr lang="en-US" dirty="0"/>
              <a:t>Background on MR Technologies</a:t>
            </a:r>
          </a:p>
        </p:txBody>
      </p:sp>
      <p:sp>
        <p:nvSpPr>
          <p:cNvPr id="2" name="TextBox 1">
            <a:extLst>
              <a:ext uri="{FF2B5EF4-FFF2-40B4-BE49-F238E27FC236}">
                <a16:creationId xmlns:a16="http://schemas.microsoft.com/office/drawing/2014/main" id="{A8B4A545-2612-EC25-FB3C-19301E71822A}"/>
              </a:ext>
            </a:extLst>
          </p:cNvPr>
          <p:cNvSpPr txBox="1"/>
          <p:nvPr/>
        </p:nvSpPr>
        <p:spPr>
          <a:xfrm>
            <a:off x="274320" y="6309360"/>
            <a:ext cx="1119217"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(Jacobs 2023)</a:t>
            </a:r>
          </a:p>
        </p:txBody>
      </p:sp>
      <p:sp>
        <p:nvSpPr>
          <p:cNvPr id="7" name="TextBox 6">
            <a:extLst>
              <a:ext uri="{FF2B5EF4-FFF2-40B4-BE49-F238E27FC236}">
                <a16:creationId xmlns:a16="http://schemas.microsoft.com/office/drawing/2014/main" id="{4726E630-404A-9D49-EF3E-61F3912DE638}"/>
              </a:ext>
            </a:extLst>
          </p:cNvPr>
          <p:cNvSpPr txBox="1"/>
          <p:nvPr/>
        </p:nvSpPr>
        <p:spPr>
          <a:xfrm>
            <a:off x="5120640" y="6309360"/>
            <a:ext cx="1119217"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(Jacobs 2023)</a:t>
            </a:r>
          </a:p>
        </p:txBody>
      </p:sp>
      <p:sp>
        <p:nvSpPr>
          <p:cNvPr id="8" name="TextBox 7">
            <a:extLst>
              <a:ext uri="{FF2B5EF4-FFF2-40B4-BE49-F238E27FC236}">
                <a16:creationId xmlns:a16="http://schemas.microsoft.com/office/drawing/2014/main" id="{324AB8A7-E79F-BCC1-E947-2972248CA9C2}"/>
              </a:ext>
            </a:extLst>
          </p:cNvPr>
          <p:cNvSpPr txBox="1"/>
          <p:nvPr/>
        </p:nvSpPr>
        <p:spPr>
          <a:xfrm>
            <a:off x="9418320" y="6309360"/>
            <a:ext cx="1119217"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(Jacobs 2023)</a:t>
            </a:r>
          </a:p>
        </p:txBody>
      </p:sp>
    </p:spTree>
    <p:extLst>
      <p:ext uri="{BB962C8B-B14F-4D97-AF65-F5344CB8AC3E}">
        <p14:creationId xmlns:p14="http://schemas.microsoft.com/office/powerpoint/2010/main" val="2221201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863A427-CFEF-B173-74C5-B15B68AC3E13}"/>
              </a:ext>
            </a:extLst>
          </p:cNvPr>
          <p:cNvSpPr>
            <a:spLocks noGrp="1"/>
          </p:cNvSpPr>
          <p:nvPr>
            <p:ph type="title"/>
          </p:nvPr>
        </p:nvSpPr>
        <p:spPr/>
        <p:txBody>
          <a:bodyPr/>
          <a:lstStyle/>
          <a:p>
            <a:r>
              <a:rPr lang="en-US" dirty="0"/>
              <a:t>AGC Data Collection in One Slide</a:t>
            </a:r>
          </a:p>
        </p:txBody>
      </p:sp>
      <p:sp>
        <p:nvSpPr>
          <p:cNvPr id="10" name="Content Placeholder 3">
            <a:extLst>
              <a:ext uri="{FF2B5EF4-FFF2-40B4-BE49-F238E27FC236}">
                <a16:creationId xmlns:a16="http://schemas.microsoft.com/office/drawing/2014/main" id="{4A9C8C9F-4F9D-34D8-B886-B3EF6D2AEC96}"/>
              </a:ext>
            </a:extLst>
          </p:cNvPr>
          <p:cNvSpPr>
            <a:spLocks noGrp="1"/>
          </p:cNvSpPr>
          <p:nvPr>
            <p:ph idx="1"/>
          </p:nvPr>
        </p:nvSpPr>
        <p:spPr>
          <a:xfrm>
            <a:off x="838200" y="1434802"/>
            <a:ext cx="10515600" cy="4351338"/>
          </a:xfrm>
        </p:spPr>
        <p:txBody>
          <a:bodyPr/>
          <a:lstStyle/>
          <a:p>
            <a:pPr marL="0" indent="0">
              <a:buNone/>
            </a:pPr>
            <a:r>
              <a:rPr lang="en-US" dirty="0"/>
              <a:t>What are advanced sensors? What is “multi-axis EM”?</a:t>
            </a:r>
          </a:p>
        </p:txBody>
      </p:sp>
      <p:pic>
        <p:nvPicPr>
          <p:cNvPr id="7" name="MR 05.6 - Classification">
            <a:hlinkClick r:id="" action="ppaction://media"/>
            <a:extLst>
              <a:ext uri="{FF2B5EF4-FFF2-40B4-BE49-F238E27FC236}">
                <a16:creationId xmlns:a16="http://schemas.microsoft.com/office/drawing/2014/main" id="{0C1868C5-AC9F-AD89-16E6-97F10D9F24A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37483" y="2005760"/>
            <a:ext cx="7117034" cy="3793090"/>
          </a:xfrm>
          <a:prstGeom prst="rect">
            <a:avLst/>
          </a:prstGeom>
          <a:ln>
            <a:solidFill>
              <a:schemeClr val="tx1"/>
            </a:solidFill>
          </a:ln>
        </p:spPr>
      </p:pic>
      <p:sp>
        <p:nvSpPr>
          <p:cNvPr id="14" name="TextBox 13">
            <a:extLst>
              <a:ext uri="{FF2B5EF4-FFF2-40B4-BE49-F238E27FC236}">
                <a16:creationId xmlns:a16="http://schemas.microsoft.com/office/drawing/2014/main" id="{4DBCDC63-45BE-2C5D-601D-C01C4271DEA6}"/>
              </a:ext>
            </a:extLst>
          </p:cNvPr>
          <p:cNvSpPr txBox="1"/>
          <p:nvPr/>
        </p:nvSpPr>
        <p:spPr>
          <a:xfrm>
            <a:off x="429768" y="5784582"/>
            <a:ext cx="5006773" cy="73866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Arial"/>
                <a:cs typeface="Arial"/>
              </a:rPr>
              <a:t>EM: electromagnetic</a:t>
            </a:r>
          </a:p>
          <a:p>
            <a:r>
              <a:rPr lang="en-US" sz="1400" dirty="0">
                <a:solidFill>
                  <a:schemeClr val="tx1">
                    <a:lumMod val="75000"/>
                    <a:lumOff val="25000"/>
                  </a:schemeClr>
                </a:solidFill>
                <a:latin typeface="Arial"/>
                <a:cs typeface="Arial"/>
              </a:rPr>
              <a:t>mV/A: millivolt(s) per amp</a:t>
            </a:r>
          </a:p>
          <a:p>
            <a:r>
              <a:rPr lang="en-US" sz="1400" dirty="0">
                <a:solidFill>
                  <a:schemeClr val="tx1">
                    <a:lumMod val="75000"/>
                    <a:lumOff val="25000"/>
                  </a:schemeClr>
                </a:solidFill>
                <a:latin typeface="Arial"/>
                <a:cs typeface="Arial"/>
              </a:rPr>
              <a:t>ms: millisecond(s)</a:t>
            </a:r>
          </a:p>
        </p:txBody>
      </p:sp>
      <p:sp>
        <p:nvSpPr>
          <p:cNvPr id="9" name="Text Placeholder 7">
            <a:extLst>
              <a:ext uri="{FF2B5EF4-FFF2-40B4-BE49-F238E27FC236}">
                <a16:creationId xmlns:a16="http://schemas.microsoft.com/office/drawing/2014/main" id="{F0E3238A-C328-8FB9-995F-19E5548BACD9}"/>
              </a:ext>
            </a:extLst>
          </p:cNvPr>
          <p:cNvSpPr>
            <a:spLocks noGrp="1"/>
          </p:cNvSpPr>
          <p:nvPr>
            <p:ph type="body" sz="quarter" idx="13"/>
          </p:nvPr>
        </p:nvSpPr>
        <p:spPr>
          <a:xfrm>
            <a:off x="429768" y="6604780"/>
            <a:ext cx="4114800" cy="274320"/>
          </a:xfrm>
        </p:spPr>
        <p:txBody>
          <a:bodyPr>
            <a:normAutofit lnSpcReduction="10000"/>
          </a:bodyPr>
          <a:lstStyle/>
          <a:p>
            <a:r>
              <a:rPr lang="en-US" dirty="0"/>
              <a:t>Background on MR Technologies</a:t>
            </a:r>
          </a:p>
        </p:txBody>
      </p:sp>
      <p:sp>
        <p:nvSpPr>
          <p:cNvPr id="4" name="TextBox 3">
            <a:extLst>
              <a:ext uri="{FF2B5EF4-FFF2-40B4-BE49-F238E27FC236}">
                <a16:creationId xmlns:a16="http://schemas.microsoft.com/office/drawing/2014/main" id="{B009330A-9438-5CE0-B9F6-191FC8B6051B}"/>
              </a:ext>
            </a:extLst>
          </p:cNvPr>
          <p:cNvSpPr txBox="1"/>
          <p:nvPr/>
        </p:nvSpPr>
        <p:spPr>
          <a:xfrm>
            <a:off x="10515600" y="6309360"/>
            <a:ext cx="1711109"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(NAVFAC EXWC 2023)</a:t>
            </a:r>
          </a:p>
        </p:txBody>
      </p:sp>
    </p:spTree>
    <p:extLst>
      <p:ext uri="{BB962C8B-B14F-4D97-AF65-F5344CB8AC3E}">
        <p14:creationId xmlns:p14="http://schemas.microsoft.com/office/powerpoint/2010/main" val="30959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4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863A427-CFEF-B173-74C5-B15B68AC3E13}"/>
              </a:ext>
            </a:extLst>
          </p:cNvPr>
          <p:cNvSpPr>
            <a:spLocks noGrp="1"/>
          </p:cNvSpPr>
          <p:nvPr>
            <p:ph type="title"/>
          </p:nvPr>
        </p:nvSpPr>
        <p:spPr/>
        <p:txBody>
          <a:bodyPr/>
          <a:lstStyle/>
          <a:p>
            <a:r>
              <a:rPr lang="en-US" dirty="0"/>
              <a:t>AGC Data Analyses in One Slide</a:t>
            </a:r>
          </a:p>
        </p:txBody>
      </p:sp>
      <p:sp>
        <p:nvSpPr>
          <p:cNvPr id="12" name="Content Placeholder 2">
            <a:extLst>
              <a:ext uri="{FF2B5EF4-FFF2-40B4-BE49-F238E27FC236}">
                <a16:creationId xmlns:a16="http://schemas.microsoft.com/office/drawing/2014/main" id="{FF3FCC3B-59CD-09C7-40E3-B2968C594F78}"/>
              </a:ext>
            </a:extLst>
          </p:cNvPr>
          <p:cNvSpPr>
            <a:spLocks noGrp="1"/>
          </p:cNvSpPr>
          <p:nvPr>
            <p:ph idx="1"/>
          </p:nvPr>
        </p:nvSpPr>
        <p:spPr>
          <a:xfrm>
            <a:off x="429766" y="1252728"/>
            <a:ext cx="7530894" cy="2562203"/>
          </a:xfrm>
        </p:spPr>
        <p:txBody>
          <a:bodyPr>
            <a:normAutofit/>
          </a:bodyPr>
          <a:lstStyle/>
          <a:p>
            <a:r>
              <a:rPr lang="en-US" sz="2400" dirty="0"/>
              <a:t>Same physics as DGM</a:t>
            </a:r>
          </a:p>
          <a:p>
            <a:r>
              <a:rPr lang="en-US" sz="2400" dirty="0"/>
              <a:t>Specifically designed for munitions classification</a:t>
            </a:r>
          </a:p>
          <a:p>
            <a:r>
              <a:rPr lang="en-US" sz="2400" dirty="0"/>
              <a:t>Interrogates subsurface object from all directions</a:t>
            </a:r>
          </a:p>
          <a:p>
            <a:r>
              <a:rPr lang="en-US" sz="2400" dirty="0"/>
              <a:t>Now we can isolate intrinsic features useful for classification (answer independent of location)</a:t>
            </a:r>
          </a:p>
        </p:txBody>
      </p:sp>
      <p:pic>
        <p:nvPicPr>
          <p:cNvPr id="13" name="Picture 12">
            <a:extLst>
              <a:ext uri="{FF2B5EF4-FFF2-40B4-BE49-F238E27FC236}">
                <a16:creationId xmlns:a16="http://schemas.microsoft.com/office/drawing/2014/main" id="{E281997A-456B-34C9-DE0F-74AB95276BC2}"/>
              </a:ext>
            </a:extLst>
          </p:cNvPr>
          <p:cNvPicPr>
            <a:picLocks noChangeAspect="1"/>
          </p:cNvPicPr>
          <p:nvPr/>
        </p:nvPicPr>
        <p:blipFill>
          <a:blip r:embed="rId3"/>
          <a:stretch>
            <a:fillRect/>
          </a:stretch>
        </p:blipFill>
        <p:spPr>
          <a:xfrm>
            <a:off x="483976" y="3466104"/>
            <a:ext cx="3164813" cy="2738208"/>
          </a:xfrm>
          <a:prstGeom prst="rect">
            <a:avLst/>
          </a:prstGeom>
        </p:spPr>
      </p:pic>
      <p:graphicFrame>
        <p:nvGraphicFramePr>
          <p:cNvPr id="9" name="Table 7">
            <a:extLst>
              <a:ext uri="{FF2B5EF4-FFF2-40B4-BE49-F238E27FC236}">
                <a16:creationId xmlns:a16="http://schemas.microsoft.com/office/drawing/2014/main" id="{64E20BA0-D9AE-3EFE-5BDC-A9EF19469E0D}"/>
              </a:ext>
            </a:extLst>
          </p:cNvPr>
          <p:cNvGraphicFramePr>
            <a:graphicFrameLocks noGrp="1"/>
          </p:cNvGraphicFramePr>
          <p:nvPr>
            <p:extLst>
              <p:ext uri="{D42A27DB-BD31-4B8C-83A1-F6EECF244321}">
                <p14:modId xmlns:p14="http://schemas.microsoft.com/office/powerpoint/2010/main" val="2705941910"/>
              </p:ext>
            </p:extLst>
          </p:nvPr>
        </p:nvGraphicFramePr>
        <p:xfrm>
          <a:off x="4132765" y="4164648"/>
          <a:ext cx="4122818" cy="1341120"/>
        </p:xfrm>
        <a:graphic>
          <a:graphicData uri="http://schemas.openxmlformats.org/drawingml/2006/table">
            <a:tbl>
              <a:tblPr firstRow="1" bandRow="1">
                <a:tableStyleId>{2A488322-F2BA-4B5B-9748-0D474271808F}</a:tableStyleId>
              </a:tblPr>
              <a:tblGrid>
                <a:gridCol w="2387917">
                  <a:extLst>
                    <a:ext uri="{9D8B030D-6E8A-4147-A177-3AD203B41FA5}">
                      <a16:colId xmlns:a16="http://schemas.microsoft.com/office/drawing/2014/main" val="3193861683"/>
                    </a:ext>
                  </a:extLst>
                </a:gridCol>
                <a:gridCol w="1734901">
                  <a:extLst>
                    <a:ext uri="{9D8B030D-6E8A-4147-A177-3AD203B41FA5}">
                      <a16:colId xmlns:a16="http://schemas.microsoft.com/office/drawing/2014/main" val="1186259282"/>
                    </a:ext>
                  </a:extLst>
                </a:gridCol>
              </a:tblGrid>
              <a:tr h="192707">
                <a:tc>
                  <a:txBody>
                    <a:bodyPr/>
                    <a:lstStyle/>
                    <a:p>
                      <a:pPr algn="ctr"/>
                      <a:r>
                        <a:rPr lang="en-US" sz="1600" dirty="0">
                          <a:latin typeface="Arial" panose="020B0604020202020204" pitchFamily="34" charset="0"/>
                          <a:cs typeface="Arial" panose="020B0604020202020204" pitchFamily="34" charset="0"/>
                        </a:rPr>
                        <a:t>Polarizability Property</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25400" cmpd="sng">
                      <a:noFill/>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134B8E"/>
                    </a:solidFill>
                  </a:tcPr>
                </a:tc>
                <a:tc>
                  <a:txBody>
                    <a:bodyPr/>
                    <a:lstStyle/>
                    <a:p>
                      <a:pPr algn="ctr"/>
                      <a:r>
                        <a:rPr lang="en-US" sz="1600" dirty="0">
                          <a:latin typeface="Arial" panose="020B0604020202020204" pitchFamily="34" charset="0"/>
                          <a:cs typeface="Arial" panose="020B0604020202020204" pitchFamily="34" charset="0"/>
                        </a:rPr>
                        <a:t>Target Property</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25400" cmpd="sng">
                      <a:noFill/>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134B8E"/>
                    </a:solidFill>
                  </a:tcPr>
                </a:tc>
                <a:extLst>
                  <a:ext uri="{0D108BD9-81ED-4DB2-BD59-A6C34878D82A}">
                    <a16:rowId xmlns:a16="http://schemas.microsoft.com/office/drawing/2014/main" val="2775693615"/>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Decay Rate</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E7E7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lumMod val="75000"/>
                              <a:lumOff val="25000"/>
                            </a:schemeClr>
                          </a:solidFill>
                          <a:latin typeface="Arial" panose="020B0604020202020204" pitchFamily="34" charset="0"/>
                          <a:ea typeface="+mn-ea"/>
                          <a:cs typeface="Arial" panose="020B0604020202020204" pitchFamily="34" charset="0"/>
                        </a:rPr>
                        <a:t>Wall Thickness</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E7E7E7"/>
                    </a:solidFill>
                  </a:tcPr>
                </a:tc>
                <a:extLst>
                  <a:ext uri="{0D108BD9-81ED-4DB2-BD59-A6C34878D82A}">
                    <a16:rowId xmlns:a16="http://schemas.microsoft.com/office/drawing/2014/main" val="912324252"/>
                  </a:ext>
                </a:extLst>
              </a:tr>
              <a:tr h="255460">
                <a:tc>
                  <a:txBody>
                    <a:bodyPr/>
                    <a:lstStyle/>
                    <a:p>
                      <a:pPr algn="ctr"/>
                      <a:r>
                        <a:rPr lang="en-US" sz="1600" b="0" dirty="0">
                          <a:solidFill>
                            <a:schemeClr val="tx1">
                              <a:lumMod val="75000"/>
                              <a:lumOff val="25000"/>
                            </a:schemeClr>
                          </a:solidFill>
                          <a:latin typeface="Arial" panose="020B0604020202020204" pitchFamily="34" charset="0"/>
                          <a:cs typeface="Arial" panose="020B0604020202020204" pitchFamily="34" charset="0"/>
                        </a:rPr>
                        <a:t>Relative Magnitude</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b="0" dirty="0">
                          <a:solidFill>
                            <a:schemeClr val="tx1">
                              <a:lumMod val="75000"/>
                              <a:lumOff val="25000"/>
                            </a:schemeClr>
                          </a:solidFill>
                          <a:latin typeface="Arial" panose="020B0604020202020204" pitchFamily="34" charset="0"/>
                          <a:cs typeface="Arial" panose="020B0604020202020204" pitchFamily="34" charset="0"/>
                        </a:rPr>
                        <a:t>Shape</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4231065280"/>
                  </a:ext>
                </a:extLst>
              </a:tr>
              <a:tr h="318212">
                <a:tc>
                  <a:txBody>
                    <a:bodyPr/>
                    <a:lstStyle/>
                    <a:p>
                      <a:pPr algn="ctr"/>
                      <a:r>
                        <a:rPr lang="en-US" sz="1600" b="0" dirty="0">
                          <a:solidFill>
                            <a:schemeClr val="tx1">
                              <a:lumMod val="75000"/>
                              <a:lumOff val="25000"/>
                            </a:schemeClr>
                          </a:solidFill>
                          <a:latin typeface="Arial" panose="020B0604020202020204" pitchFamily="34" charset="0"/>
                          <a:cs typeface="Arial" panose="020B0604020202020204" pitchFamily="34" charset="0"/>
                        </a:rPr>
                        <a:t>Total Magnitude</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solidFill>
                        <a:srgbClr val="134B8E"/>
                      </a:solidFill>
                      <a:prstDash val="solid"/>
                      <a:round/>
                      <a:headEnd type="none" w="med" len="med"/>
                      <a:tailEnd type="none" w="med" len="med"/>
                    </a:lnB>
                  </a:tcPr>
                </a:tc>
                <a:tc>
                  <a:txBody>
                    <a:bodyPr/>
                    <a:lstStyle/>
                    <a:p>
                      <a:pPr algn="ctr"/>
                      <a:r>
                        <a:rPr lang="en-US" sz="1600" b="0" dirty="0">
                          <a:solidFill>
                            <a:schemeClr val="tx1">
                              <a:lumMod val="75000"/>
                              <a:lumOff val="25000"/>
                            </a:schemeClr>
                          </a:solidFill>
                          <a:latin typeface="Arial" panose="020B0604020202020204" pitchFamily="34" charset="0"/>
                          <a:cs typeface="Arial" panose="020B0604020202020204" pitchFamily="34" charset="0"/>
                        </a:rPr>
                        <a:t>Size (Volume)</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solidFill>
                        <a:srgbClr val="134B8E"/>
                      </a:solidFill>
                      <a:prstDash val="solid"/>
                      <a:round/>
                      <a:headEnd type="none" w="med" len="med"/>
                      <a:tailEnd type="none" w="med" len="med"/>
                    </a:lnB>
                  </a:tcPr>
                </a:tc>
                <a:extLst>
                  <a:ext uri="{0D108BD9-81ED-4DB2-BD59-A6C34878D82A}">
                    <a16:rowId xmlns:a16="http://schemas.microsoft.com/office/drawing/2014/main" val="1204004409"/>
                  </a:ext>
                </a:extLst>
              </a:tr>
            </a:tbl>
          </a:graphicData>
        </a:graphic>
      </p:graphicFrame>
      <p:sp>
        <p:nvSpPr>
          <p:cNvPr id="2" name="TextBox 1">
            <a:extLst>
              <a:ext uri="{FF2B5EF4-FFF2-40B4-BE49-F238E27FC236}">
                <a16:creationId xmlns:a16="http://schemas.microsoft.com/office/drawing/2014/main" id="{7E3126AF-F541-DE29-4BBF-79AD3E59039B}"/>
              </a:ext>
            </a:extLst>
          </p:cNvPr>
          <p:cNvSpPr txBox="1"/>
          <p:nvPr/>
        </p:nvSpPr>
        <p:spPr>
          <a:xfrm>
            <a:off x="429768" y="6208904"/>
            <a:ext cx="5006773"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Arial"/>
                <a:cs typeface="Arial"/>
              </a:rPr>
              <a:t>DGM: digital geophysical mapping</a:t>
            </a:r>
          </a:p>
        </p:txBody>
      </p:sp>
      <p:pic>
        <p:nvPicPr>
          <p:cNvPr id="7" name="Picture 6">
            <a:extLst>
              <a:ext uri="{FF2B5EF4-FFF2-40B4-BE49-F238E27FC236}">
                <a16:creationId xmlns:a16="http://schemas.microsoft.com/office/drawing/2014/main" id="{901D8224-2332-8B19-2AFF-D9FC269570D4}"/>
              </a:ext>
            </a:extLst>
          </p:cNvPr>
          <p:cNvPicPr>
            <a:picLocks noChangeAspect="1"/>
          </p:cNvPicPr>
          <p:nvPr/>
        </p:nvPicPr>
        <p:blipFill>
          <a:blip r:embed="rId4"/>
          <a:stretch>
            <a:fillRect/>
          </a:stretch>
        </p:blipFill>
        <p:spPr>
          <a:xfrm>
            <a:off x="7792656" y="1110747"/>
            <a:ext cx="4070972" cy="2871771"/>
          </a:xfrm>
          <a:prstGeom prst="rect">
            <a:avLst/>
          </a:prstGeom>
        </p:spPr>
      </p:pic>
      <p:pic>
        <p:nvPicPr>
          <p:cNvPr id="14" name="Picture 13">
            <a:extLst>
              <a:ext uri="{FF2B5EF4-FFF2-40B4-BE49-F238E27FC236}">
                <a16:creationId xmlns:a16="http://schemas.microsoft.com/office/drawing/2014/main" id="{522CFFCF-B7DC-2320-0C9F-14DF905DD338}"/>
              </a:ext>
            </a:extLst>
          </p:cNvPr>
          <p:cNvPicPr>
            <a:picLocks noChangeAspect="1"/>
          </p:cNvPicPr>
          <p:nvPr/>
        </p:nvPicPr>
        <p:blipFill rotWithShape="1">
          <a:blip r:embed="rId5"/>
          <a:srcRect l="3205" t="9060" r="3000" b="11232"/>
          <a:stretch/>
        </p:blipFill>
        <p:spPr>
          <a:xfrm>
            <a:off x="8739559" y="4164648"/>
            <a:ext cx="2968464" cy="1341120"/>
          </a:xfrm>
          <a:prstGeom prst="rect">
            <a:avLst/>
          </a:prstGeom>
          <a:effectLst>
            <a:outerShdw blurRad="152400" dist="76200" dir="2700000" algn="tl" rotWithShape="0">
              <a:prstClr val="black">
                <a:alpha val="30000"/>
              </a:prstClr>
            </a:outerShdw>
          </a:effectLst>
        </p:spPr>
      </p:pic>
      <p:sp>
        <p:nvSpPr>
          <p:cNvPr id="5" name="Text Placeholder 7">
            <a:extLst>
              <a:ext uri="{FF2B5EF4-FFF2-40B4-BE49-F238E27FC236}">
                <a16:creationId xmlns:a16="http://schemas.microsoft.com/office/drawing/2014/main" id="{67E8095C-5729-5F0F-98CD-255E88DF3A7E}"/>
              </a:ext>
            </a:extLst>
          </p:cNvPr>
          <p:cNvSpPr>
            <a:spLocks noGrp="1"/>
          </p:cNvSpPr>
          <p:nvPr>
            <p:ph type="body" sz="quarter" idx="13"/>
          </p:nvPr>
        </p:nvSpPr>
        <p:spPr>
          <a:xfrm>
            <a:off x="429768" y="6604780"/>
            <a:ext cx="4114800" cy="274320"/>
          </a:xfrm>
        </p:spPr>
        <p:txBody>
          <a:bodyPr>
            <a:normAutofit lnSpcReduction="10000"/>
          </a:bodyPr>
          <a:lstStyle/>
          <a:p>
            <a:r>
              <a:rPr lang="en-US" dirty="0"/>
              <a:t>Background on MR Technologies</a:t>
            </a:r>
          </a:p>
        </p:txBody>
      </p:sp>
      <p:sp>
        <p:nvSpPr>
          <p:cNvPr id="3" name="TextBox 2">
            <a:extLst>
              <a:ext uri="{FF2B5EF4-FFF2-40B4-BE49-F238E27FC236}">
                <a16:creationId xmlns:a16="http://schemas.microsoft.com/office/drawing/2014/main" id="{F56560A0-3D04-4803-E971-E4EB8F85ED7C}"/>
              </a:ext>
            </a:extLst>
          </p:cNvPr>
          <p:cNvSpPr txBox="1"/>
          <p:nvPr/>
        </p:nvSpPr>
        <p:spPr>
          <a:xfrm>
            <a:off x="11072783" y="6309360"/>
            <a:ext cx="1119217"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(Jacobs 2023)</a:t>
            </a:r>
          </a:p>
        </p:txBody>
      </p:sp>
    </p:spTree>
    <p:extLst>
      <p:ext uri="{BB962C8B-B14F-4D97-AF65-F5344CB8AC3E}">
        <p14:creationId xmlns:p14="http://schemas.microsoft.com/office/powerpoint/2010/main" val="3083491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B03165-EE2E-2174-9063-5C452BF00331}"/>
              </a:ext>
            </a:extLst>
          </p:cNvPr>
          <p:cNvSpPr>
            <a:spLocks noGrp="1"/>
          </p:cNvSpPr>
          <p:nvPr>
            <p:ph type="title"/>
          </p:nvPr>
        </p:nvSpPr>
        <p:spPr/>
        <p:txBody>
          <a:bodyPr/>
          <a:lstStyle/>
          <a:p>
            <a:r>
              <a:rPr lang="en-US" dirty="0"/>
              <a:t>Background on MR Technologies</a:t>
            </a:r>
          </a:p>
        </p:txBody>
      </p:sp>
      <p:sp>
        <p:nvSpPr>
          <p:cNvPr id="2" name="TextBox 1">
            <a:extLst>
              <a:ext uri="{FF2B5EF4-FFF2-40B4-BE49-F238E27FC236}">
                <a16:creationId xmlns:a16="http://schemas.microsoft.com/office/drawing/2014/main" id="{FF2A97E5-29BE-4F2C-AE12-713ACEC67920}"/>
              </a:ext>
            </a:extLst>
          </p:cNvPr>
          <p:cNvSpPr txBox="1"/>
          <p:nvPr/>
        </p:nvSpPr>
        <p:spPr>
          <a:xfrm>
            <a:off x="429768" y="6208904"/>
            <a:ext cx="5006773"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Arial"/>
                <a:cs typeface="Arial"/>
              </a:rPr>
              <a:t>CSM: conceptual site model</a:t>
            </a:r>
          </a:p>
        </p:txBody>
      </p:sp>
      <p:pic>
        <p:nvPicPr>
          <p:cNvPr id="14" name="Picture 13">
            <a:extLst>
              <a:ext uri="{FF2B5EF4-FFF2-40B4-BE49-F238E27FC236}">
                <a16:creationId xmlns:a16="http://schemas.microsoft.com/office/drawing/2014/main" id="{7A07B958-5AE6-785C-8AEE-2DDCAD4E60A1}"/>
              </a:ext>
            </a:extLst>
          </p:cNvPr>
          <p:cNvPicPr>
            <a:picLocks noChangeAspect="1"/>
          </p:cNvPicPr>
          <p:nvPr/>
        </p:nvPicPr>
        <p:blipFill>
          <a:blip r:embed="rId3"/>
          <a:srcRect/>
          <a:stretch/>
        </p:blipFill>
        <p:spPr>
          <a:xfrm>
            <a:off x="3678428" y="1155665"/>
            <a:ext cx="8467874" cy="5259393"/>
          </a:xfrm>
          <a:prstGeom prst="rect">
            <a:avLst/>
          </a:prstGeom>
        </p:spPr>
      </p:pic>
      <p:sp>
        <p:nvSpPr>
          <p:cNvPr id="7" name="Text Placeholder 7">
            <a:extLst>
              <a:ext uri="{FF2B5EF4-FFF2-40B4-BE49-F238E27FC236}">
                <a16:creationId xmlns:a16="http://schemas.microsoft.com/office/drawing/2014/main" id="{26502D2D-D241-752A-FD7F-711B144CE142}"/>
              </a:ext>
            </a:extLst>
          </p:cNvPr>
          <p:cNvSpPr>
            <a:spLocks noGrp="1"/>
          </p:cNvSpPr>
          <p:nvPr>
            <p:ph type="body" sz="quarter" idx="13"/>
          </p:nvPr>
        </p:nvSpPr>
        <p:spPr>
          <a:xfrm>
            <a:off x="429768" y="6604780"/>
            <a:ext cx="4114800" cy="274320"/>
          </a:xfrm>
        </p:spPr>
        <p:txBody>
          <a:bodyPr>
            <a:normAutofit lnSpcReduction="10000"/>
          </a:bodyPr>
          <a:lstStyle/>
          <a:p>
            <a:r>
              <a:rPr lang="en-US" dirty="0"/>
              <a:t>Background on MR Technologies</a:t>
            </a:r>
          </a:p>
        </p:txBody>
      </p:sp>
      <p:sp>
        <p:nvSpPr>
          <p:cNvPr id="4" name="Content Placeholder 3">
            <a:extLst>
              <a:ext uri="{FF2B5EF4-FFF2-40B4-BE49-F238E27FC236}">
                <a16:creationId xmlns:a16="http://schemas.microsoft.com/office/drawing/2014/main" id="{2D3F6316-D935-03BC-4B3F-EEFA0182733B}"/>
              </a:ext>
            </a:extLst>
          </p:cNvPr>
          <p:cNvSpPr>
            <a:spLocks noGrp="1"/>
          </p:cNvSpPr>
          <p:nvPr>
            <p:ph idx="1"/>
          </p:nvPr>
        </p:nvSpPr>
        <p:spPr>
          <a:xfrm>
            <a:off x="246886" y="1253331"/>
            <a:ext cx="4297681" cy="4351338"/>
          </a:xfrm>
        </p:spPr>
        <p:txBody>
          <a:bodyPr/>
          <a:lstStyle/>
          <a:p>
            <a:r>
              <a:rPr lang="en-US" dirty="0"/>
              <a:t>Along with intrusive data, these technologies advance the CSM</a:t>
            </a:r>
          </a:p>
          <a:p>
            <a:endParaRPr lang="en-US" dirty="0"/>
          </a:p>
        </p:txBody>
      </p:sp>
      <p:sp>
        <p:nvSpPr>
          <p:cNvPr id="5" name="TextBox 4">
            <a:extLst>
              <a:ext uri="{FF2B5EF4-FFF2-40B4-BE49-F238E27FC236}">
                <a16:creationId xmlns:a16="http://schemas.microsoft.com/office/drawing/2014/main" id="{C6281A13-C231-4A0E-F142-B41D6648EFED}"/>
              </a:ext>
            </a:extLst>
          </p:cNvPr>
          <p:cNvSpPr txBox="1"/>
          <p:nvPr/>
        </p:nvSpPr>
        <p:spPr>
          <a:xfrm>
            <a:off x="10789920" y="6126480"/>
            <a:ext cx="1119217"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(Jacobs 2023)</a:t>
            </a:r>
          </a:p>
        </p:txBody>
      </p:sp>
    </p:spTree>
    <p:extLst>
      <p:ext uri="{BB962C8B-B14F-4D97-AF65-F5344CB8AC3E}">
        <p14:creationId xmlns:p14="http://schemas.microsoft.com/office/powerpoint/2010/main" val="3442073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B03165-EE2E-2174-9063-5C452BF00331}"/>
              </a:ext>
            </a:extLst>
          </p:cNvPr>
          <p:cNvSpPr>
            <a:spLocks noGrp="1"/>
          </p:cNvSpPr>
          <p:nvPr>
            <p:ph type="title"/>
          </p:nvPr>
        </p:nvSpPr>
        <p:spPr/>
        <p:txBody>
          <a:bodyPr/>
          <a:lstStyle/>
          <a:p>
            <a:r>
              <a:rPr lang="en-US" dirty="0"/>
              <a:t>Background on MR Technologies</a:t>
            </a:r>
          </a:p>
        </p:txBody>
      </p:sp>
      <p:sp>
        <p:nvSpPr>
          <p:cNvPr id="4" name="Content Placeholder 3">
            <a:extLst>
              <a:ext uri="{FF2B5EF4-FFF2-40B4-BE49-F238E27FC236}">
                <a16:creationId xmlns:a16="http://schemas.microsoft.com/office/drawing/2014/main" id="{2D3F6316-D935-03BC-4B3F-EEFA0182733B}"/>
              </a:ext>
            </a:extLst>
          </p:cNvPr>
          <p:cNvSpPr>
            <a:spLocks noGrp="1"/>
          </p:cNvSpPr>
          <p:nvPr>
            <p:ph idx="1"/>
          </p:nvPr>
        </p:nvSpPr>
        <p:spPr>
          <a:xfrm>
            <a:off x="243840" y="1253331"/>
            <a:ext cx="4300728" cy="4351338"/>
          </a:xfrm>
        </p:spPr>
        <p:txBody>
          <a:bodyPr/>
          <a:lstStyle/>
          <a:p>
            <a:r>
              <a:rPr lang="en-US" dirty="0"/>
              <a:t>Along with intrusive data, these technologies advance the CSM (including the</a:t>
            </a:r>
            <a:br>
              <a:rPr lang="en-US" dirty="0"/>
            </a:br>
            <a:r>
              <a:rPr lang="en-US" dirty="0"/>
              <a:t>vertical CSM)</a:t>
            </a:r>
          </a:p>
          <a:p>
            <a:endParaRPr lang="en-US" dirty="0"/>
          </a:p>
          <a:p>
            <a:endParaRPr lang="en-US" dirty="0"/>
          </a:p>
        </p:txBody>
      </p:sp>
      <p:pic>
        <p:nvPicPr>
          <p:cNvPr id="2" name="Picture 1">
            <a:extLst>
              <a:ext uri="{FF2B5EF4-FFF2-40B4-BE49-F238E27FC236}">
                <a16:creationId xmlns:a16="http://schemas.microsoft.com/office/drawing/2014/main" id="{702F6417-A681-F3D5-8166-66F9FECB3D26}"/>
              </a:ext>
            </a:extLst>
          </p:cNvPr>
          <p:cNvPicPr>
            <a:picLocks noChangeAspect="1"/>
          </p:cNvPicPr>
          <p:nvPr/>
        </p:nvPicPr>
        <p:blipFill rotWithShape="1">
          <a:blip r:embed="rId3">
            <a:extLst>
              <a:ext uri="{28A0092B-C50C-407E-A947-70E740481C1C}">
                <a14:useLocalDpi xmlns:a14="http://schemas.microsoft.com/office/drawing/2010/main" val="0"/>
              </a:ext>
            </a:extLst>
          </a:blip>
          <a:srcRect r="26338"/>
          <a:stretch/>
        </p:blipFill>
        <p:spPr bwMode="auto">
          <a:xfrm>
            <a:off x="5318430" y="1232830"/>
            <a:ext cx="5900464" cy="48593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023BF82-491A-1204-0C82-5B79135CDBDE}"/>
              </a:ext>
            </a:extLst>
          </p:cNvPr>
          <p:cNvSpPr txBox="1"/>
          <p:nvPr/>
        </p:nvSpPr>
        <p:spPr>
          <a:xfrm>
            <a:off x="429768" y="6208405"/>
            <a:ext cx="3147822" cy="307777"/>
          </a:xfrm>
          <a:prstGeom prst="rect">
            <a:avLst/>
          </a:prstGeom>
          <a:noFill/>
        </p:spPr>
        <p:txBody>
          <a:bodyPr wrap="square" rtlCol="0">
            <a:spAutoFit/>
          </a:bodyPr>
          <a:lstStyle/>
          <a:p>
            <a:r>
              <a:rPr lang="en-US" sz="1400" dirty="0">
                <a:solidFill>
                  <a:schemeClr val="tx1">
                    <a:lumMod val="75000"/>
                    <a:lumOff val="25000"/>
                  </a:schemeClr>
                </a:solidFill>
                <a:latin typeface="Arial" panose="020B0604020202020204" pitchFamily="34" charset="0"/>
                <a:cs typeface="Arial" panose="020B0604020202020204" pitchFamily="34" charset="0"/>
              </a:rPr>
              <a:t>mm: millimeter(s)</a:t>
            </a:r>
          </a:p>
        </p:txBody>
      </p:sp>
      <p:sp>
        <p:nvSpPr>
          <p:cNvPr id="10" name="Text Placeholder 7">
            <a:extLst>
              <a:ext uri="{FF2B5EF4-FFF2-40B4-BE49-F238E27FC236}">
                <a16:creationId xmlns:a16="http://schemas.microsoft.com/office/drawing/2014/main" id="{5BB3A592-8845-195C-827D-050ABEF882C5}"/>
              </a:ext>
            </a:extLst>
          </p:cNvPr>
          <p:cNvSpPr>
            <a:spLocks noGrp="1"/>
          </p:cNvSpPr>
          <p:nvPr>
            <p:ph type="body" sz="quarter" idx="13"/>
          </p:nvPr>
        </p:nvSpPr>
        <p:spPr>
          <a:xfrm>
            <a:off x="429768" y="6604780"/>
            <a:ext cx="4114800" cy="274320"/>
          </a:xfrm>
        </p:spPr>
        <p:txBody>
          <a:bodyPr>
            <a:normAutofit lnSpcReduction="10000"/>
          </a:bodyPr>
          <a:lstStyle/>
          <a:p>
            <a:r>
              <a:rPr lang="en-US" dirty="0"/>
              <a:t>Background on MR Technologies</a:t>
            </a:r>
          </a:p>
        </p:txBody>
      </p:sp>
      <p:grpSp>
        <p:nvGrpSpPr>
          <p:cNvPr id="20" name="Group 19">
            <a:extLst>
              <a:ext uri="{FF2B5EF4-FFF2-40B4-BE49-F238E27FC236}">
                <a16:creationId xmlns:a16="http://schemas.microsoft.com/office/drawing/2014/main" id="{A212BDBC-E3CB-8E2D-BB1A-956B27665D75}"/>
              </a:ext>
            </a:extLst>
          </p:cNvPr>
          <p:cNvGrpSpPr/>
          <p:nvPr/>
        </p:nvGrpSpPr>
        <p:grpSpPr>
          <a:xfrm>
            <a:off x="4626186" y="6177122"/>
            <a:ext cx="7284952" cy="368787"/>
            <a:chOff x="3989579" y="6142397"/>
            <a:chExt cx="7284952" cy="368787"/>
          </a:xfrm>
        </p:grpSpPr>
        <p:cxnSp>
          <p:nvCxnSpPr>
            <p:cNvPr id="14" name="Straight Connector 13">
              <a:extLst>
                <a:ext uri="{FF2B5EF4-FFF2-40B4-BE49-F238E27FC236}">
                  <a16:creationId xmlns:a16="http://schemas.microsoft.com/office/drawing/2014/main" id="{347DA89E-B166-CB7F-FC9D-35FB709F9762}"/>
                </a:ext>
              </a:extLst>
            </p:cNvPr>
            <p:cNvCxnSpPr>
              <a:cxnSpLocks/>
            </p:cNvCxnSpPr>
            <p:nvPr/>
          </p:nvCxnSpPr>
          <p:spPr>
            <a:xfrm>
              <a:off x="4074288" y="6142397"/>
              <a:ext cx="7007775"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180310A1-B759-9B14-127E-76372CA937F5}"/>
                </a:ext>
              </a:extLst>
            </p:cNvPr>
            <p:cNvGrpSpPr/>
            <p:nvPr/>
          </p:nvGrpSpPr>
          <p:grpSpPr>
            <a:xfrm>
              <a:off x="3989579" y="6203407"/>
              <a:ext cx="7284952" cy="307777"/>
              <a:chOff x="3989579" y="6203407"/>
              <a:chExt cx="7284952" cy="307777"/>
            </a:xfrm>
          </p:grpSpPr>
          <p:pic>
            <p:nvPicPr>
              <p:cNvPr id="9" name="Picture 8">
                <a:extLst>
                  <a:ext uri="{FF2B5EF4-FFF2-40B4-BE49-F238E27FC236}">
                    <a16:creationId xmlns:a16="http://schemas.microsoft.com/office/drawing/2014/main" id="{C7FC0D7E-EDD8-755F-9AA4-7DC3ED222842}"/>
                  </a:ext>
                </a:extLst>
              </p:cNvPr>
              <p:cNvPicPr>
                <a:picLocks noChangeAspect="1"/>
              </p:cNvPicPr>
              <p:nvPr/>
            </p:nvPicPr>
            <p:blipFill rotWithShape="1">
              <a:blip r:embed="rId3">
                <a:extLst>
                  <a:ext uri="{28A0092B-C50C-407E-A947-70E740481C1C}">
                    <a14:useLocalDpi xmlns:a14="http://schemas.microsoft.com/office/drawing/2010/main" val="0"/>
                  </a:ext>
                </a:extLst>
              </a:blip>
              <a:srcRect l="75381" t="23957" r="20862" b="69709"/>
              <a:stretch/>
            </p:blipFill>
            <p:spPr bwMode="auto">
              <a:xfrm>
                <a:off x="4973253" y="6203407"/>
                <a:ext cx="300942"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3673517-E2F9-4F6B-938A-EA26A9220DF0}"/>
                  </a:ext>
                </a:extLst>
              </p:cNvPr>
              <p:cNvSpPr txBox="1"/>
              <p:nvPr/>
            </p:nvSpPr>
            <p:spPr>
              <a:xfrm>
                <a:off x="3989579" y="6203407"/>
                <a:ext cx="969632" cy="307777"/>
              </a:xfrm>
              <a:prstGeom prst="rect">
                <a:avLst/>
              </a:prstGeom>
              <a:noFill/>
            </p:spPr>
            <p:txBody>
              <a:bodyPr wrap="square" rtlCol="0">
                <a:spAutoFit/>
              </a:bodyPr>
              <a:lstStyle/>
              <a:p>
                <a:r>
                  <a:rPr lang="en-US" sz="1400" b="1" dirty="0">
                    <a:solidFill>
                      <a:schemeClr val="tx1">
                        <a:lumMod val="75000"/>
                        <a:lumOff val="25000"/>
                      </a:schemeClr>
                    </a:solidFill>
                    <a:latin typeface="Arial" panose="020B0604020202020204" pitchFamily="34" charset="0"/>
                    <a:cs typeface="Arial" panose="020B0604020202020204" pitchFamily="34" charset="0"/>
                  </a:rPr>
                  <a:t>LEGEND</a:t>
                </a:r>
              </a:p>
            </p:txBody>
          </p:sp>
          <p:pic>
            <p:nvPicPr>
              <p:cNvPr id="6" name="Picture 5">
                <a:extLst>
                  <a:ext uri="{FF2B5EF4-FFF2-40B4-BE49-F238E27FC236}">
                    <a16:creationId xmlns:a16="http://schemas.microsoft.com/office/drawing/2014/main" id="{E2DA3B9A-6B17-60EA-6B05-4C28554743A9}"/>
                  </a:ext>
                </a:extLst>
              </p:cNvPr>
              <p:cNvPicPr>
                <a:picLocks noChangeAspect="1"/>
              </p:cNvPicPr>
              <p:nvPr/>
            </p:nvPicPr>
            <p:blipFill rotWithShape="1">
              <a:blip r:embed="rId3">
                <a:extLst>
                  <a:ext uri="{28A0092B-C50C-407E-A947-70E740481C1C}">
                    <a14:useLocalDpi xmlns:a14="http://schemas.microsoft.com/office/drawing/2010/main" val="0"/>
                  </a:ext>
                </a:extLst>
              </a:blip>
              <a:srcRect l="73357" t="40935" r="19693" b="55447"/>
              <a:stretch/>
            </p:blipFill>
            <p:spPr bwMode="auto">
              <a:xfrm>
                <a:off x="7530927" y="6285053"/>
                <a:ext cx="556708" cy="1757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FC66BC4-A0B0-6879-D8A0-AC23CDDE56EA}"/>
                  </a:ext>
                </a:extLst>
              </p:cNvPr>
              <p:cNvSpPr txBox="1"/>
              <p:nvPr/>
            </p:nvSpPr>
            <p:spPr>
              <a:xfrm>
                <a:off x="5237161" y="6203407"/>
                <a:ext cx="2365518" cy="307777"/>
              </a:xfrm>
              <a:prstGeom prst="rect">
                <a:avLst/>
              </a:prstGeom>
              <a:noFill/>
            </p:spPr>
            <p:txBody>
              <a:bodyPr wrap="square" rtlCol="0">
                <a:spAutoFit/>
              </a:bodyPr>
              <a:lstStyle/>
              <a:p>
                <a:r>
                  <a:rPr lang="en-US" sz="1400" b="1" dirty="0">
                    <a:solidFill>
                      <a:schemeClr val="tx1">
                        <a:lumMod val="75000"/>
                        <a:lumOff val="25000"/>
                      </a:schemeClr>
                    </a:solidFill>
                    <a:latin typeface="Arial" panose="020B0604020202020204" pitchFamily="34" charset="0"/>
                    <a:cs typeface="Arial" panose="020B0604020202020204" pitchFamily="34" charset="0"/>
                  </a:rPr>
                  <a:t>Deepest recovered UXO</a:t>
                </a:r>
              </a:p>
            </p:txBody>
          </p:sp>
          <p:sp>
            <p:nvSpPr>
              <p:cNvPr id="17" name="TextBox 16">
                <a:extLst>
                  <a:ext uri="{FF2B5EF4-FFF2-40B4-BE49-F238E27FC236}">
                    <a16:creationId xmlns:a16="http://schemas.microsoft.com/office/drawing/2014/main" id="{9C3A55C9-82D2-6996-A677-5352E6EA1629}"/>
                  </a:ext>
                </a:extLst>
              </p:cNvPr>
              <p:cNvSpPr txBox="1"/>
              <p:nvPr/>
            </p:nvSpPr>
            <p:spPr>
              <a:xfrm>
                <a:off x="8042680" y="6203407"/>
                <a:ext cx="3231851" cy="307777"/>
              </a:xfrm>
              <a:prstGeom prst="rect">
                <a:avLst/>
              </a:prstGeom>
              <a:noFill/>
            </p:spPr>
            <p:txBody>
              <a:bodyPr wrap="square" rtlCol="0">
                <a:spAutoFit/>
              </a:bodyPr>
              <a:lstStyle/>
              <a:p>
                <a:r>
                  <a:rPr lang="en-US" sz="1400" b="1" dirty="0">
                    <a:solidFill>
                      <a:schemeClr val="tx1">
                        <a:lumMod val="75000"/>
                        <a:lumOff val="25000"/>
                      </a:schemeClr>
                    </a:solidFill>
                    <a:latin typeface="Arial" panose="020B0604020202020204" pitchFamily="34" charset="0"/>
                    <a:cs typeface="Arial" panose="020B0604020202020204" pitchFamily="34" charset="0"/>
                  </a:rPr>
                  <a:t>Amplitude response detection limit</a:t>
                </a:r>
              </a:p>
            </p:txBody>
          </p:sp>
        </p:grpSp>
      </p:grpSp>
      <p:sp>
        <p:nvSpPr>
          <p:cNvPr id="5" name="TextBox 4">
            <a:extLst>
              <a:ext uri="{FF2B5EF4-FFF2-40B4-BE49-F238E27FC236}">
                <a16:creationId xmlns:a16="http://schemas.microsoft.com/office/drawing/2014/main" id="{1540214B-87E8-69BA-F26B-7ECAC39E0ABD}"/>
              </a:ext>
            </a:extLst>
          </p:cNvPr>
          <p:cNvSpPr txBox="1"/>
          <p:nvPr/>
        </p:nvSpPr>
        <p:spPr>
          <a:xfrm>
            <a:off x="10698480" y="5852160"/>
            <a:ext cx="1119217"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(Jacobs 2023)</a:t>
            </a:r>
          </a:p>
        </p:txBody>
      </p:sp>
    </p:spTree>
    <p:extLst>
      <p:ext uri="{BB962C8B-B14F-4D97-AF65-F5344CB8AC3E}">
        <p14:creationId xmlns:p14="http://schemas.microsoft.com/office/powerpoint/2010/main" val="342887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ACE42B-8171-03AF-B3E6-0B17E7A4D315}"/>
              </a:ext>
            </a:extLst>
          </p:cNvPr>
          <p:cNvSpPr/>
          <p:nvPr/>
        </p:nvSpPr>
        <p:spPr bwMode="auto">
          <a:xfrm>
            <a:off x="1" y="2425064"/>
            <a:ext cx="3883742" cy="457200"/>
          </a:xfrm>
          <a:prstGeom prst="rect">
            <a:avLst/>
          </a:prstGeom>
          <a:solidFill>
            <a:srgbClr val="0099FF"/>
          </a:solidFill>
          <a:ln w="38100" cap="flat" cmpd="sng" algn="ctr">
            <a:noFill/>
            <a:prstDash val="solid"/>
            <a:round/>
            <a:headEnd type="none" w="med" len="med"/>
            <a:tailEnd type="none" w="med" len="med"/>
          </a:ln>
          <a:effectLst/>
        </p:spPr>
        <p:txBody>
          <a:bodyPr vert="horz" wrap="square" lIns="99276" tIns="49638" rIns="99276" bIns="49638" numCol="1" rtlCol="0" anchor="t" anchorCtr="0" compatLnSpc="1">
            <a:prstTxWarp prst="textNoShape">
              <a:avLst/>
            </a:prstTxWarp>
            <a:spAutoFit/>
          </a:bodyPr>
          <a:lstStyle/>
          <a:p>
            <a:pPr marL="0" marR="0" indent="0" algn="ctr" defTabSz="992188"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Arial" charset="0"/>
            </a:endParaRPr>
          </a:p>
        </p:txBody>
      </p:sp>
      <p:sp>
        <p:nvSpPr>
          <p:cNvPr id="2" name="Content Placeholder 1">
            <a:extLst>
              <a:ext uri="{FF2B5EF4-FFF2-40B4-BE49-F238E27FC236}">
                <a16:creationId xmlns:a16="http://schemas.microsoft.com/office/drawing/2014/main" id="{1EC7C649-FEDA-5823-4966-1D071BD99207}"/>
              </a:ext>
            </a:extLst>
          </p:cNvPr>
          <p:cNvSpPr>
            <a:spLocks noGrp="1"/>
          </p:cNvSpPr>
          <p:nvPr>
            <p:ph idx="1"/>
          </p:nvPr>
        </p:nvSpPr>
        <p:spPr/>
        <p:txBody>
          <a:bodyPr/>
          <a:lstStyle/>
          <a:p>
            <a:r>
              <a:rPr lang="en-US" dirty="0"/>
              <a:t>Introduction</a:t>
            </a:r>
          </a:p>
          <a:p>
            <a:r>
              <a:rPr lang="en-US" dirty="0"/>
              <a:t>Background on MR Technologies</a:t>
            </a:r>
          </a:p>
          <a:p>
            <a:r>
              <a:rPr lang="en-US" dirty="0">
                <a:solidFill>
                  <a:schemeClr val="bg1"/>
                </a:solidFill>
              </a:rPr>
              <a:t>SLAM Overview</a:t>
            </a:r>
          </a:p>
          <a:p>
            <a:r>
              <a:rPr lang="en-US" dirty="0"/>
              <a:t>One-Pass AGC Overview</a:t>
            </a:r>
          </a:p>
          <a:p>
            <a:r>
              <a:rPr lang="en-US" dirty="0"/>
              <a:t>Quality Requirements for MR Projects</a:t>
            </a:r>
          </a:p>
          <a:p>
            <a:r>
              <a:rPr lang="en-US" dirty="0"/>
              <a:t>Conclusions and Useful References </a:t>
            </a:r>
          </a:p>
        </p:txBody>
      </p:sp>
      <p:sp>
        <p:nvSpPr>
          <p:cNvPr id="3" name="Title 2">
            <a:extLst>
              <a:ext uri="{FF2B5EF4-FFF2-40B4-BE49-F238E27FC236}">
                <a16:creationId xmlns:a16="http://schemas.microsoft.com/office/drawing/2014/main" id="{A6B9332E-7EA6-806B-0050-874952925BC1}"/>
              </a:ext>
            </a:extLst>
          </p:cNvPr>
          <p:cNvSpPr>
            <a:spLocks noGrp="1"/>
          </p:cNvSpPr>
          <p:nvPr>
            <p:ph type="title"/>
          </p:nvPr>
        </p:nvSpPr>
        <p:spPr/>
        <p:txBody>
          <a:bodyPr/>
          <a:lstStyle/>
          <a:p>
            <a:r>
              <a:rPr lang="en-US" dirty="0"/>
              <a:t>Presentation Overview</a:t>
            </a:r>
          </a:p>
        </p:txBody>
      </p:sp>
    </p:spTree>
    <p:extLst>
      <p:ext uri="{BB962C8B-B14F-4D97-AF65-F5344CB8AC3E}">
        <p14:creationId xmlns:p14="http://schemas.microsoft.com/office/powerpoint/2010/main" val="131194543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B03165-EE2E-2174-9063-5C452BF00331}"/>
              </a:ext>
            </a:extLst>
          </p:cNvPr>
          <p:cNvSpPr>
            <a:spLocks noGrp="1"/>
          </p:cNvSpPr>
          <p:nvPr>
            <p:ph type="title"/>
          </p:nvPr>
        </p:nvSpPr>
        <p:spPr/>
        <p:txBody>
          <a:bodyPr/>
          <a:lstStyle/>
          <a:p>
            <a:r>
              <a:rPr lang="en-US" dirty="0"/>
              <a:t>What is SLAM?</a:t>
            </a:r>
          </a:p>
        </p:txBody>
      </p:sp>
      <p:pic>
        <p:nvPicPr>
          <p:cNvPr id="11" name="Picture 10">
            <a:extLst>
              <a:ext uri="{FF2B5EF4-FFF2-40B4-BE49-F238E27FC236}">
                <a16:creationId xmlns:a16="http://schemas.microsoft.com/office/drawing/2014/main" id="{3299F0EA-65BA-8143-6FA1-E2736B0D94B5}"/>
              </a:ext>
            </a:extLst>
          </p:cNvPr>
          <p:cNvPicPr>
            <a:picLocks noChangeAspect="1"/>
          </p:cNvPicPr>
          <p:nvPr/>
        </p:nvPicPr>
        <p:blipFill>
          <a:blip r:embed="rId3"/>
          <a:stretch>
            <a:fillRect/>
          </a:stretch>
        </p:blipFill>
        <p:spPr>
          <a:xfrm>
            <a:off x="6450509" y="3543921"/>
            <a:ext cx="5504156" cy="2743200"/>
          </a:xfrm>
          <a:prstGeom prst="rect">
            <a:avLst/>
          </a:prstGeom>
          <a:ln>
            <a:noFill/>
          </a:ln>
          <a:effectLst>
            <a:outerShdw blurRad="152400" dist="76200" dir="2700000" algn="tl" rotWithShape="0">
              <a:prstClr val="black">
                <a:alpha val="30000"/>
              </a:prstClr>
            </a:outerShdw>
          </a:effectLst>
        </p:spPr>
      </p:pic>
      <p:sp>
        <p:nvSpPr>
          <p:cNvPr id="2" name="Arrow: Right 1">
            <a:extLst>
              <a:ext uri="{FF2B5EF4-FFF2-40B4-BE49-F238E27FC236}">
                <a16:creationId xmlns:a16="http://schemas.microsoft.com/office/drawing/2014/main" id="{C2805122-47EE-AA9E-604C-377924D7B318}"/>
              </a:ext>
            </a:extLst>
          </p:cNvPr>
          <p:cNvSpPr/>
          <p:nvPr/>
        </p:nvSpPr>
        <p:spPr>
          <a:xfrm>
            <a:off x="5428649" y="4302982"/>
            <a:ext cx="965934" cy="664029"/>
          </a:xfrm>
          <a:prstGeom prst="rightArrow">
            <a:avLst>
              <a:gd name="adj1" fmla="val 50000"/>
              <a:gd name="adj2" fmla="val 72951"/>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98D5"/>
              </a:solidFill>
              <a:latin typeface="Arial" panose="020B0604020202020204" pitchFamily="34" charset="0"/>
            </a:endParaRPr>
          </a:p>
        </p:txBody>
      </p:sp>
      <p:grpSp>
        <p:nvGrpSpPr>
          <p:cNvPr id="16" name="Group 15">
            <a:extLst>
              <a:ext uri="{FF2B5EF4-FFF2-40B4-BE49-F238E27FC236}">
                <a16:creationId xmlns:a16="http://schemas.microsoft.com/office/drawing/2014/main" id="{8684EAB2-52C3-5BCD-C80A-A7102A82FFBF}"/>
              </a:ext>
            </a:extLst>
          </p:cNvPr>
          <p:cNvGrpSpPr/>
          <p:nvPr/>
        </p:nvGrpSpPr>
        <p:grpSpPr>
          <a:xfrm>
            <a:off x="107401" y="4037396"/>
            <a:ext cx="5184023" cy="2001316"/>
            <a:chOff x="107401" y="4401180"/>
            <a:chExt cx="5184023" cy="2001316"/>
          </a:xfrm>
        </p:grpSpPr>
        <p:pic>
          <p:nvPicPr>
            <p:cNvPr id="12" name="Picture 11">
              <a:extLst>
                <a:ext uri="{FF2B5EF4-FFF2-40B4-BE49-F238E27FC236}">
                  <a16:creationId xmlns:a16="http://schemas.microsoft.com/office/drawing/2014/main" id="{74259C2E-FA0B-8B67-6B18-A511FADAA48D}"/>
                </a:ext>
              </a:extLst>
            </p:cNvPr>
            <p:cNvPicPr>
              <a:picLocks noChangeAspect="1"/>
            </p:cNvPicPr>
            <p:nvPr/>
          </p:nvPicPr>
          <p:blipFill rotWithShape="1">
            <a:blip r:embed="rId4"/>
            <a:srcRect b="48852"/>
            <a:stretch/>
          </p:blipFill>
          <p:spPr>
            <a:xfrm>
              <a:off x="283635" y="4401180"/>
              <a:ext cx="4940414" cy="1077217"/>
            </a:xfrm>
            <a:prstGeom prst="rect">
              <a:avLst/>
            </a:prstGeom>
            <a:ln>
              <a:noFill/>
            </a:ln>
          </p:spPr>
        </p:pic>
        <p:sp>
          <p:nvSpPr>
            <p:cNvPr id="7" name="TextBox 6">
              <a:extLst>
                <a:ext uri="{FF2B5EF4-FFF2-40B4-BE49-F238E27FC236}">
                  <a16:creationId xmlns:a16="http://schemas.microsoft.com/office/drawing/2014/main" id="{88990DE0-B582-85BE-4E89-1822F9E1CA0E}"/>
                </a:ext>
              </a:extLst>
            </p:cNvPr>
            <p:cNvSpPr txBox="1"/>
            <p:nvPr/>
          </p:nvSpPr>
          <p:spPr>
            <a:xfrm>
              <a:off x="107401" y="5571499"/>
              <a:ext cx="1283529" cy="830997"/>
            </a:xfrm>
            <a:prstGeom prst="rect">
              <a:avLst/>
            </a:prstGeom>
            <a:noFill/>
          </p:spPr>
          <p:txBody>
            <a:bodyPr wrap="square" rtlCol="0">
              <a:spAutoFit/>
            </a:bodyPr>
            <a:lstStyle/>
            <a:p>
              <a:r>
                <a:rPr lang="en-US" sz="1600" b="1" i="1" dirty="0">
                  <a:solidFill>
                    <a:schemeClr val="tx1">
                      <a:lumMod val="65000"/>
                      <a:lumOff val="35000"/>
                    </a:schemeClr>
                  </a:solidFill>
                  <a:latin typeface="Arial Narrow" panose="020B0606020202030204" pitchFamily="34" charset="0"/>
                </a:rPr>
                <a:t>Walk through</a:t>
              </a:r>
              <a:br>
                <a:rPr lang="en-US" sz="1600" b="1" i="1" dirty="0">
                  <a:solidFill>
                    <a:schemeClr val="tx1">
                      <a:lumMod val="65000"/>
                      <a:lumOff val="35000"/>
                    </a:schemeClr>
                  </a:solidFill>
                  <a:latin typeface="Arial Narrow" panose="020B0606020202030204" pitchFamily="34" charset="0"/>
                </a:rPr>
              </a:br>
              <a:r>
                <a:rPr lang="en-US" sz="1600" b="1" i="1" dirty="0">
                  <a:solidFill>
                    <a:schemeClr val="tx1">
                      <a:lumMod val="65000"/>
                      <a:lumOff val="35000"/>
                    </a:schemeClr>
                  </a:solidFill>
                  <a:latin typeface="Arial Narrow" panose="020B0606020202030204" pitchFamily="34" charset="0"/>
                </a:rPr>
                <a:t>and scan environment</a:t>
              </a:r>
            </a:p>
          </p:txBody>
        </p:sp>
        <p:sp>
          <p:nvSpPr>
            <p:cNvPr id="9" name="TextBox 8">
              <a:extLst>
                <a:ext uri="{FF2B5EF4-FFF2-40B4-BE49-F238E27FC236}">
                  <a16:creationId xmlns:a16="http://schemas.microsoft.com/office/drawing/2014/main" id="{D1E1C4B0-0204-F6F8-4538-821BB5D7F635}"/>
                </a:ext>
              </a:extLst>
            </p:cNvPr>
            <p:cNvSpPr txBox="1"/>
            <p:nvPr/>
          </p:nvSpPr>
          <p:spPr>
            <a:xfrm>
              <a:off x="1571004" y="5571499"/>
              <a:ext cx="1118284" cy="830997"/>
            </a:xfrm>
            <a:prstGeom prst="rect">
              <a:avLst/>
            </a:prstGeom>
            <a:noFill/>
          </p:spPr>
          <p:txBody>
            <a:bodyPr wrap="square" rtlCol="0">
              <a:spAutoFit/>
            </a:bodyPr>
            <a:lstStyle/>
            <a:p>
              <a:r>
                <a:rPr lang="en-US" sz="1600" b="1" i="1" dirty="0">
                  <a:solidFill>
                    <a:schemeClr val="tx1">
                      <a:lumMod val="65000"/>
                      <a:lumOff val="35000"/>
                    </a:schemeClr>
                  </a:solidFill>
                  <a:latin typeface="Arial Narrow" panose="020B0606020202030204" pitchFamily="34" charset="0"/>
                </a:rPr>
                <a:t>3D map is generated in real time</a:t>
              </a:r>
            </a:p>
          </p:txBody>
        </p:sp>
        <p:sp>
          <p:nvSpPr>
            <p:cNvPr id="13" name="TextBox 12">
              <a:extLst>
                <a:ext uri="{FF2B5EF4-FFF2-40B4-BE49-F238E27FC236}">
                  <a16:creationId xmlns:a16="http://schemas.microsoft.com/office/drawing/2014/main" id="{6653B771-024B-26AD-42E5-197FA9B9D1C3}"/>
                </a:ext>
              </a:extLst>
            </p:cNvPr>
            <p:cNvSpPr txBox="1"/>
            <p:nvPr/>
          </p:nvSpPr>
          <p:spPr>
            <a:xfrm>
              <a:off x="2781898" y="5571499"/>
              <a:ext cx="1396390" cy="830997"/>
            </a:xfrm>
            <a:prstGeom prst="rect">
              <a:avLst/>
            </a:prstGeom>
            <a:noFill/>
          </p:spPr>
          <p:txBody>
            <a:bodyPr wrap="square" rtlCol="0">
              <a:spAutoFit/>
            </a:bodyPr>
            <a:lstStyle/>
            <a:p>
              <a:r>
                <a:rPr lang="en-US" sz="1600" b="1" i="1" dirty="0">
                  <a:solidFill>
                    <a:schemeClr val="tx1">
                      <a:lumMod val="65000"/>
                      <a:lumOff val="35000"/>
                    </a:schemeClr>
                  </a:solidFill>
                  <a:latin typeface="Arial Narrow" panose="020B0606020202030204" pitchFamily="34" charset="0"/>
                </a:rPr>
                <a:t>Mapped data used to create a 3D model</a:t>
              </a:r>
            </a:p>
          </p:txBody>
        </p:sp>
        <p:sp>
          <p:nvSpPr>
            <p:cNvPr id="14" name="TextBox 13">
              <a:extLst>
                <a:ext uri="{FF2B5EF4-FFF2-40B4-BE49-F238E27FC236}">
                  <a16:creationId xmlns:a16="http://schemas.microsoft.com/office/drawing/2014/main" id="{46D855EE-6B73-20F0-68D9-1065CF6C8931}"/>
                </a:ext>
              </a:extLst>
            </p:cNvPr>
            <p:cNvSpPr txBox="1"/>
            <p:nvPr/>
          </p:nvSpPr>
          <p:spPr>
            <a:xfrm>
              <a:off x="4173140" y="5571499"/>
              <a:ext cx="1118284" cy="830997"/>
            </a:xfrm>
            <a:prstGeom prst="rect">
              <a:avLst/>
            </a:prstGeom>
            <a:noFill/>
          </p:spPr>
          <p:txBody>
            <a:bodyPr wrap="square" rtlCol="0">
              <a:spAutoFit/>
            </a:bodyPr>
            <a:lstStyle/>
            <a:p>
              <a:r>
                <a:rPr lang="en-US" sz="1600" b="1" i="1" dirty="0">
                  <a:solidFill>
                    <a:schemeClr val="tx1">
                      <a:lumMod val="65000"/>
                      <a:lumOff val="35000"/>
                    </a:schemeClr>
                  </a:solidFill>
                  <a:latin typeface="Arial Narrow" panose="020B0606020202030204" pitchFamily="34" charset="0"/>
                </a:rPr>
                <a:t>Accurate colorization and texture</a:t>
              </a:r>
            </a:p>
          </p:txBody>
        </p:sp>
      </p:grpSp>
      <p:sp>
        <p:nvSpPr>
          <p:cNvPr id="4" name="TextBox 1">
            <a:extLst>
              <a:ext uri="{FF2B5EF4-FFF2-40B4-BE49-F238E27FC236}">
                <a16:creationId xmlns:a16="http://schemas.microsoft.com/office/drawing/2014/main" id="{6936C542-5F15-773F-F2DE-1122B592EC9A}"/>
              </a:ext>
            </a:extLst>
          </p:cNvPr>
          <p:cNvSpPr txBox="1"/>
          <p:nvPr/>
        </p:nvSpPr>
        <p:spPr>
          <a:xfrm>
            <a:off x="429768" y="6214735"/>
            <a:ext cx="3073895"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Arial"/>
                <a:cs typeface="Arial"/>
              </a:rPr>
              <a:t>LiDAR: light detection and ranging</a:t>
            </a:r>
          </a:p>
        </p:txBody>
      </p:sp>
      <p:sp>
        <p:nvSpPr>
          <p:cNvPr id="15" name="Text Placeholder 7">
            <a:extLst>
              <a:ext uri="{FF2B5EF4-FFF2-40B4-BE49-F238E27FC236}">
                <a16:creationId xmlns:a16="http://schemas.microsoft.com/office/drawing/2014/main" id="{DE918C1C-A565-5C20-CAA1-A8155D14BF0D}"/>
              </a:ext>
            </a:extLst>
          </p:cNvPr>
          <p:cNvSpPr>
            <a:spLocks noGrp="1"/>
          </p:cNvSpPr>
          <p:nvPr>
            <p:ph type="body" sz="quarter" idx="13"/>
          </p:nvPr>
        </p:nvSpPr>
        <p:spPr>
          <a:xfrm>
            <a:off x="429768" y="6604780"/>
            <a:ext cx="4114800" cy="274320"/>
          </a:xfrm>
        </p:spPr>
        <p:txBody>
          <a:bodyPr>
            <a:normAutofit lnSpcReduction="10000"/>
          </a:bodyPr>
          <a:lstStyle/>
          <a:p>
            <a:r>
              <a:rPr lang="en-US" dirty="0"/>
              <a:t>SLAM Overview</a:t>
            </a:r>
          </a:p>
        </p:txBody>
      </p:sp>
      <p:sp>
        <p:nvSpPr>
          <p:cNvPr id="6" name="Content Placeholder 5">
            <a:extLst>
              <a:ext uri="{FF2B5EF4-FFF2-40B4-BE49-F238E27FC236}">
                <a16:creationId xmlns:a16="http://schemas.microsoft.com/office/drawing/2014/main" id="{69EE4BDF-3D24-59F9-C5DA-71B63A12BD1A}"/>
              </a:ext>
            </a:extLst>
          </p:cNvPr>
          <p:cNvSpPr>
            <a:spLocks noGrp="1"/>
          </p:cNvSpPr>
          <p:nvPr>
            <p:ph idx="1"/>
          </p:nvPr>
        </p:nvSpPr>
        <p:spPr>
          <a:xfrm>
            <a:off x="838200" y="1623722"/>
            <a:ext cx="10515600" cy="1920199"/>
          </a:xfrm>
        </p:spPr>
        <p:txBody>
          <a:bodyPr>
            <a:normAutofit fontScale="92500"/>
          </a:bodyPr>
          <a:lstStyle/>
          <a:p>
            <a:r>
              <a:rPr lang="en-US" sz="2600" b="1" dirty="0"/>
              <a:t>S</a:t>
            </a:r>
            <a:r>
              <a:rPr lang="en-US" sz="2600" dirty="0"/>
              <a:t>imultaneous </a:t>
            </a:r>
            <a:r>
              <a:rPr lang="en-US" sz="2600" b="1" dirty="0"/>
              <a:t>L</a:t>
            </a:r>
            <a:r>
              <a:rPr lang="en-US" sz="2600" dirty="0"/>
              <a:t>ocalization </a:t>
            </a:r>
            <a:r>
              <a:rPr lang="en-US" sz="2600" b="1" dirty="0"/>
              <a:t>a</a:t>
            </a:r>
            <a:r>
              <a:rPr lang="en-US" sz="2600" dirty="0"/>
              <a:t>nd </a:t>
            </a:r>
            <a:r>
              <a:rPr lang="en-US" sz="2600" b="1" dirty="0"/>
              <a:t>M</a:t>
            </a:r>
            <a:r>
              <a:rPr lang="en-US" sz="2600" dirty="0"/>
              <a:t>apping is a positioning technology</a:t>
            </a:r>
          </a:p>
          <a:p>
            <a:r>
              <a:rPr lang="en-US" sz="2600" dirty="0"/>
              <a:t>Scans with high precision LiDAR while in motion </a:t>
            </a:r>
          </a:p>
          <a:p>
            <a:r>
              <a:rPr lang="en-US" sz="2600" dirty="0"/>
              <a:t>Builds 3D model in real time and tracks position without GPS</a:t>
            </a:r>
          </a:p>
          <a:p>
            <a:r>
              <a:rPr lang="en-US" sz="2600" dirty="0"/>
              <a:t>Allows for high accuracy positional data in GPS-denied environments</a:t>
            </a:r>
          </a:p>
          <a:p>
            <a:endParaRPr lang="en-US" dirty="0"/>
          </a:p>
        </p:txBody>
      </p:sp>
      <p:sp>
        <p:nvSpPr>
          <p:cNvPr id="5" name="TextBox 4">
            <a:extLst>
              <a:ext uri="{FF2B5EF4-FFF2-40B4-BE49-F238E27FC236}">
                <a16:creationId xmlns:a16="http://schemas.microsoft.com/office/drawing/2014/main" id="{FBA38142-07D5-CD5E-5EFF-B965AF40FA11}"/>
              </a:ext>
            </a:extLst>
          </p:cNvPr>
          <p:cNvSpPr txBox="1"/>
          <p:nvPr/>
        </p:nvSpPr>
        <p:spPr>
          <a:xfrm>
            <a:off x="10972800" y="6309360"/>
            <a:ext cx="1119217"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(Jacobs 2023)</a:t>
            </a:r>
          </a:p>
        </p:txBody>
      </p:sp>
    </p:spTree>
    <p:extLst>
      <p:ext uri="{BB962C8B-B14F-4D97-AF65-F5344CB8AC3E}">
        <p14:creationId xmlns:p14="http://schemas.microsoft.com/office/powerpoint/2010/main" val="971769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B03165-EE2E-2174-9063-5C452BF00331}"/>
              </a:ext>
            </a:extLst>
          </p:cNvPr>
          <p:cNvSpPr>
            <a:spLocks noGrp="1"/>
          </p:cNvSpPr>
          <p:nvPr>
            <p:ph type="title"/>
          </p:nvPr>
        </p:nvSpPr>
        <p:spPr/>
        <p:txBody>
          <a:bodyPr/>
          <a:lstStyle/>
          <a:p>
            <a:r>
              <a:rPr lang="en-US" dirty="0"/>
              <a:t>What is SLAM?</a:t>
            </a:r>
          </a:p>
        </p:txBody>
      </p:sp>
      <p:sp>
        <p:nvSpPr>
          <p:cNvPr id="10" name="Content Placeholder 9">
            <a:extLst>
              <a:ext uri="{FF2B5EF4-FFF2-40B4-BE49-F238E27FC236}">
                <a16:creationId xmlns:a16="http://schemas.microsoft.com/office/drawing/2014/main" id="{5BB2995B-EDA6-0FB0-85A0-E1F3CA537063}"/>
              </a:ext>
            </a:extLst>
          </p:cNvPr>
          <p:cNvSpPr txBox="1">
            <a:spLocks noGrp="1"/>
          </p:cNvSpPr>
          <p:nvPr>
            <p:ph idx="1"/>
          </p:nvPr>
        </p:nvSpPr>
        <p:spPr>
          <a:xfrm>
            <a:off x="838200" y="1564730"/>
            <a:ext cx="10515600" cy="2336061"/>
          </a:xfrm>
        </p:spPr>
        <p:txBody>
          <a:bodyPr>
            <a:normAutofit/>
          </a:bodyPr>
          <a:lstStyle/>
          <a:p>
            <a:r>
              <a:rPr lang="en-US" sz="2400" b="1" dirty="0"/>
              <a:t>S</a:t>
            </a:r>
            <a:r>
              <a:rPr lang="en-US" sz="2400" dirty="0"/>
              <a:t>imultaneous </a:t>
            </a:r>
            <a:r>
              <a:rPr lang="en-US" sz="2400" b="1" dirty="0"/>
              <a:t>L</a:t>
            </a:r>
            <a:r>
              <a:rPr lang="en-US" sz="2400" dirty="0"/>
              <a:t>ocalization </a:t>
            </a:r>
            <a:r>
              <a:rPr lang="en-US" sz="2400" b="1" dirty="0"/>
              <a:t>a</a:t>
            </a:r>
            <a:r>
              <a:rPr lang="en-US" sz="2400" dirty="0"/>
              <a:t>nd </a:t>
            </a:r>
            <a:r>
              <a:rPr lang="en-US" sz="2400" b="1" dirty="0"/>
              <a:t>M</a:t>
            </a:r>
            <a:r>
              <a:rPr lang="en-US" sz="2400" dirty="0"/>
              <a:t>apping is a positioning technology</a:t>
            </a:r>
          </a:p>
          <a:p>
            <a:r>
              <a:rPr lang="en-US" sz="2400" dirty="0"/>
              <a:t>Scans with high precision LiDAR while in motion </a:t>
            </a:r>
          </a:p>
          <a:p>
            <a:r>
              <a:rPr lang="en-US" sz="2400" dirty="0"/>
              <a:t>Builds 3D model in real time and tracks position without GPS</a:t>
            </a:r>
          </a:p>
          <a:p>
            <a:r>
              <a:rPr lang="en-US" sz="2400" dirty="0"/>
              <a:t>Allows for high accuracy positional data in GPS-denied environments</a:t>
            </a:r>
          </a:p>
        </p:txBody>
      </p:sp>
      <p:pic>
        <p:nvPicPr>
          <p:cNvPr id="4" name="Content Placeholder 9" descr="keeper transect.jpg">
            <a:extLst>
              <a:ext uri="{FF2B5EF4-FFF2-40B4-BE49-F238E27FC236}">
                <a16:creationId xmlns:a16="http://schemas.microsoft.com/office/drawing/2014/main" id="{B439E703-62F5-AA9F-20D0-A3373F6F52CD}"/>
              </a:ext>
            </a:extLst>
          </p:cNvPr>
          <p:cNvPicPr>
            <a:picLocks noChangeAspect="1"/>
          </p:cNvPicPr>
          <p:nvPr/>
        </p:nvPicPr>
        <p:blipFill>
          <a:blip r:embed="rId3" cstate="print"/>
          <a:stretch>
            <a:fillRect/>
          </a:stretch>
        </p:blipFill>
        <p:spPr bwMode="auto">
          <a:xfrm>
            <a:off x="336775" y="3447288"/>
            <a:ext cx="3657601" cy="2743200"/>
          </a:xfrm>
          <a:prstGeom prst="rect">
            <a:avLst/>
          </a:prstGeom>
          <a:noFill/>
          <a:ln w="9525">
            <a:noFill/>
            <a:miter lim="800000"/>
            <a:headEnd/>
            <a:tailEnd/>
          </a:ln>
          <a:effectLst>
            <a:outerShdw blurRad="152400" dist="76200" dir="2700000" algn="tl" rotWithShape="0">
              <a:prstClr val="black">
                <a:alpha val="30000"/>
              </a:prstClr>
            </a:outerShdw>
          </a:effectLst>
        </p:spPr>
      </p:pic>
      <p:sp>
        <p:nvSpPr>
          <p:cNvPr id="7" name="TextBox 6">
            <a:extLst>
              <a:ext uri="{FF2B5EF4-FFF2-40B4-BE49-F238E27FC236}">
                <a16:creationId xmlns:a16="http://schemas.microsoft.com/office/drawing/2014/main" id="{5F752B0A-ED24-5844-8E0A-DD2F61110C6A}"/>
              </a:ext>
            </a:extLst>
          </p:cNvPr>
          <p:cNvSpPr txBox="1"/>
          <p:nvPr/>
        </p:nvSpPr>
        <p:spPr>
          <a:xfrm>
            <a:off x="4305721" y="3784411"/>
            <a:ext cx="3580558" cy="1938992"/>
          </a:xfrm>
          <a:prstGeom prst="rect">
            <a:avLst/>
          </a:prstGeom>
          <a:noFill/>
        </p:spPr>
        <p:txBody>
          <a:bodyPr wrap="square" rtlCol="0">
            <a:spAutoFit/>
          </a:bodyPr>
          <a:lstStyle/>
          <a:p>
            <a:pPr algn="ctr"/>
            <a:r>
              <a:rPr lang="en-US" sz="2400" dirty="0">
                <a:solidFill>
                  <a:srgbClr val="134B8E"/>
                </a:solidFill>
                <a:latin typeface="Arial" panose="020B0604020202020204" pitchFamily="34" charset="0"/>
                <a:cs typeface="Arial" panose="020B0604020202020204" pitchFamily="34" charset="0"/>
              </a:rPr>
              <a:t>For total coverage requirements in MRSs, </a:t>
            </a:r>
            <a:r>
              <a:rPr lang="en-US" sz="2400" b="1" dirty="0">
                <a:solidFill>
                  <a:srgbClr val="134B8E"/>
                </a:solidFill>
                <a:latin typeface="Arial" panose="020B0604020202020204" pitchFamily="34" charset="0"/>
                <a:cs typeface="Arial" panose="020B0604020202020204" pitchFamily="34" charset="0"/>
              </a:rPr>
              <a:t>GPS-compromised</a:t>
            </a:r>
          </a:p>
          <a:p>
            <a:pPr algn="ctr"/>
            <a:r>
              <a:rPr lang="en-US" sz="2400" dirty="0">
                <a:solidFill>
                  <a:srgbClr val="134B8E"/>
                </a:solidFill>
                <a:latin typeface="Arial" panose="020B0604020202020204" pitchFamily="34" charset="0"/>
                <a:cs typeface="Arial" panose="020B0604020202020204" pitchFamily="34" charset="0"/>
              </a:rPr>
              <a:t>is</a:t>
            </a:r>
          </a:p>
          <a:p>
            <a:pPr algn="ctr"/>
            <a:r>
              <a:rPr lang="en-US" sz="2400" b="1" dirty="0">
                <a:solidFill>
                  <a:srgbClr val="134B8E"/>
                </a:solidFill>
                <a:latin typeface="Arial" panose="020B0604020202020204" pitchFamily="34" charset="0"/>
                <a:cs typeface="Arial" panose="020B0604020202020204" pitchFamily="34" charset="0"/>
              </a:rPr>
              <a:t>GPS-denied!</a:t>
            </a:r>
          </a:p>
        </p:txBody>
      </p:sp>
      <p:sp>
        <p:nvSpPr>
          <p:cNvPr id="2" name="TextBox 1">
            <a:extLst>
              <a:ext uri="{FF2B5EF4-FFF2-40B4-BE49-F238E27FC236}">
                <a16:creationId xmlns:a16="http://schemas.microsoft.com/office/drawing/2014/main" id="{48067BE9-AFDD-48CB-BD17-2C1B5E36FDAF}"/>
              </a:ext>
            </a:extLst>
          </p:cNvPr>
          <p:cNvSpPr txBox="1"/>
          <p:nvPr/>
        </p:nvSpPr>
        <p:spPr>
          <a:xfrm>
            <a:off x="429768" y="6213068"/>
            <a:ext cx="3073895"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Arial"/>
                <a:cs typeface="Arial"/>
              </a:rPr>
              <a:t>MRS: munitions response site</a:t>
            </a:r>
          </a:p>
        </p:txBody>
      </p:sp>
      <p:pic>
        <p:nvPicPr>
          <p:cNvPr id="6" name="Picture 5">
            <a:extLst>
              <a:ext uri="{FF2B5EF4-FFF2-40B4-BE49-F238E27FC236}">
                <a16:creationId xmlns:a16="http://schemas.microsoft.com/office/drawing/2014/main" id="{7EC8D622-5E44-4471-637F-A0F7D8B32039}"/>
              </a:ext>
            </a:extLst>
          </p:cNvPr>
          <p:cNvPicPr>
            <a:picLocks noChangeAspect="1"/>
          </p:cNvPicPr>
          <p:nvPr/>
        </p:nvPicPr>
        <p:blipFill>
          <a:blip r:embed="rId4"/>
          <a:stretch>
            <a:fillRect/>
          </a:stretch>
        </p:blipFill>
        <p:spPr>
          <a:xfrm>
            <a:off x="8197624" y="3447288"/>
            <a:ext cx="3782096" cy="2743200"/>
          </a:xfrm>
          <a:prstGeom prst="rect">
            <a:avLst/>
          </a:prstGeom>
          <a:noFill/>
          <a:ln w="9525">
            <a:noFill/>
            <a:miter lim="800000"/>
            <a:headEnd/>
            <a:tailEnd/>
          </a:ln>
          <a:effectLst>
            <a:outerShdw blurRad="152400" dist="76200" dir="2700000" algn="tl" rotWithShape="0">
              <a:prstClr val="black">
                <a:alpha val="30000"/>
              </a:prstClr>
            </a:outerShdw>
          </a:effectLst>
        </p:spPr>
      </p:pic>
      <p:sp>
        <p:nvSpPr>
          <p:cNvPr id="11" name="Text Placeholder 7">
            <a:extLst>
              <a:ext uri="{FF2B5EF4-FFF2-40B4-BE49-F238E27FC236}">
                <a16:creationId xmlns:a16="http://schemas.microsoft.com/office/drawing/2014/main" id="{323AC07C-DA27-7D3D-7149-EE66389FF713}"/>
              </a:ext>
            </a:extLst>
          </p:cNvPr>
          <p:cNvSpPr>
            <a:spLocks noGrp="1"/>
          </p:cNvSpPr>
          <p:nvPr>
            <p:ph type="body" sz="quarter" idx="13"/>
          </p:nvPr>
        </p:nvSpPr>
        <p:spPr>
          <a:xfrm>
            <a:off x="429768" y="6604780"/>
            <a:ext cx="4114800" cy="274320"/>
          </a:xfrm>
        </p:spPr>
        <p:txBody>
          <a:bodyPr>
            <a:normAutofit lnSpcReduction="10000"/>
          </a:bodyPr>
          <a:lstStyle/>
          <a:p>
            <a:r>
              <a:rPr lang="en-US" dirty="0"/>
              <a:t>SLAM Overview</a:t>
            </a:r>
          </a:p>
        </p:txBody>
      </p:sp>
      <p:sp>
        <p:nvSpPr>
          <p:cNvPr id="5" name="TextBox 4">
            <a:extLst>
              <a:ext uri="{FF2B5EF4-FFF2-40B4-BE49-F238E27FC236}">
                <a16:creationId xmlns:a16="http://schemas.microsoft.com/office/drawing/2014/main" id="{8B7CDE6C-BF9E-47D2-671A-E8911FB969E7}"/>
              </a:ext>
            </a:extLst>
          </p:cNvPr>
          <p:cNvSpPr txBox="1"/>
          <p:nvPr/>
        </p:nvSpPr>
        <p:spPr>
          <a:xfrm>
            <a:off x="10972800" y="6217920"/>
            <a:ext cx="1119217"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(Jacobs 2023)</a:t>
            </a:r>
          </a:p>
        </p:txBody>
      </p:sp>
      <p:sp>
        <p:nvSpPr>
          <p:cNvPr id="8" name="TextBox 7">
            <a:extLst>
              <a:ext uri="{FF2B5EF4-FFF2-40B4-BE49-F238E27FC236}">
                <a16:creationId xmlns:a16="http://schemas.microsoft.com/office/drawing/2014/main" id="{BEF3FA36-203A-8A9D-8C08-BBCFBC829626}"/>
              </a:ext>
            </a:extLst>
          </p:cNvPr>
          <p:cNvSpPr txBox="1"/>
          <p:nvPr/>
        </p:nvSpPr>
        <p:spPr>
          <a:xfrm>
            <a:off x="2926080" y="6217920"/>
            <a:ext cx="1157689"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(USACE 2012)</a:t>
            </a:r>
          </a:p>
        </p:txBody>
      </p:sp>
    </p:spTree>
    <p:extLst>
      <p:ext uri="{BB962C8B-B14F-4D97-AF65-F5344CB8AC3E}">
        <p14:creationId xmlns:p14="http://schemas.microsoft.com/office/powerpoint/2010/main" val="3114806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7251E88-9E87-FDE0-460F-55AE63B589F8}"/>
              </a:ext>
            </a:extLst>
          </p:cNvPr>
          <p:cNvSpPr>
            <a:spLocks noGrp="1"/>
          </p:cNvSpPr>
          <p:nvPr>
            <p:ph type="title"/>
          </p:nvPr>
        </p:nvSpPr>
        <p:spPr/>
        <p:txBody>
          <a:bodyPr/>
          <a:lstStyle/>
          <a:p>
            <a:r>
              <a:rPr lang="en-US" dirty="0"/>
              <a:t>Disclaimer</a:t>
            </a:r>
          </a:p>
        </p:txBody>
      </p:sp>
      <p:sp>
        <p:nvSpPr>
          <p:cNvPr id="10" name="Content Placeholder 9">
            <a:extLst>
              <a:ext uri="{FF2B5EF4-FFF2-40B4-BE49-F238E27FC236}">
                <a16:creationId xmlns:a16="http://schemas.microsoft.com/office/drawing/2014/main" id="{F9EDC6C8-8B8E-BC2D-351B-6C4109D40528}"/>
              </a:ext>
            </a:extLst>
          </p:cNvPr>
          <p:cNvSpPr>
            <a:spLocks noGrp="1"/>
          </p:cNvSpPr>
          <p:nvPr>
            <p:ph idx="1"/>
          </p:nvPr>
        </p:nvSpPr>
        <p:spPr/>
        <p:txBody>
          <a:bodyPr vert="horz" lIns="91440" tIns="45720" rIns="91440" bIns="45720" rtlCol="0" anchor="t">
            <a:norm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This seminar is intended to be informational and does not indicate endorsement of a particular product(s) or technology by the Department of Defense or NAVFAC EXWC, nor should the presentation be construed as reflecting the official policy or position of any of those agencies. Mention of specific product names, vendors, or source or information, trademarks, or manufacturers is for informational purposes only and does not constitute an endorsement or recommendation by the Department of Defense or NAVFAC EXWC. Although every attempt is made to provide reliable and accurate information, there is no warranty or representation as to the accuracy, adequacy, efficiency, or applicability of any product or technology discussed or mentioned during the seminar, including the suitability of any product or technology for a particular purpose. </a:t>
            </a:r>
          </a:p>
        </p:txBody>
      </p:sp>
    </p:spTree>
    <p:extLst>
      <p:ext uri="{BB962C8B-B14F-4D97-AF65-F5344CB8AC3E}">
        <p14:creationId xmlns:p14="http://schemas.microsoft.com/office/powerpoint/2010/main" val="3298332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B03165-EE2E-2174-9063-5C452BF00331}"/>
              </a:ext>
            </a:extLst>
          </p:cNvPr>
          <p:cNvSpPr>
            <a:spLocks noGrp="1"/>
          </p:cNvSpPr>
          <p:nvPr>
            <p:ph type="title"/>
          </p:nvPr>
        </p:nvSpPr>
        <p:spPr/>
        <p:txBody>
          <a:bodyPr/>
          <a:lstStyle/>
          <a:p>
            <a:r>
              <a:rPr lang="en-US" dirty="0"/>
              <a:t>What is SLAM?</a:t>
            </a:r>
          </a:p>
        </p:txBody>
      </p:sp>
      <p:sp>
        <p:nvSpPr>
          <p:cNvPr id="10" name="Content Placeholder 9">
            <a:extLst>
              <a:ext uri="{FF2B5EF4-FFF2-40B4-BE49-F238E27FC236}">
                <a16:creationId xmlns:a16="http://schemas.microsoft.com/office/drawing/2014/main" id="{5BB2995B-EDA6-0FB0-85A0-E1F3CA537063}"/>
              </a:ext>
            </a:extLst>
          </p:cNvPr>
          <p:cNvSpPr txBox="1">
            <a:spLocks noGrp="1"/>
          </p:cNvSpPr>
          <p:nvPr>
            <p:ph idx="1"/>
          </p:nvPr>
        </p:nvSpPr>
        <p:spPr>
          <a:xfrm>
            <a:off x="838200" y="1107530"/>
            <a:ext cx="10515600" cy="2339758"/>
          </a:xfrm>
        </p:spPr>
        <p:txBody>
          <a:bodyPr/>
          <a:lstStyle/>
          <a:p>
            <a:pPr marL="4763" indent="0">
              <a:buNone/>
            </a:pPr>
            <a:r>
              <a:rPr lang="en-US" sz="2400" dirty="0"/>
              <a:t>SLAM is a combination of hardware, software, and workflow to:</a:t>
            </a:r>
          </a:p>
          <a:p>
            <a:pPr marL="461963" indent="-457200">
              <a:buFont typeface="+mj-lt"/>
              <a:buAutoNum type="arabicPeriod"/>
            </a:pPr>
            <a:r>
              <a:rPr lang="en-US" sz="2400" dirty="0"/>
              <a:t>Develop a point cloud map </a:t>
            </a:r>
          </a:p>
          <a:p>
            <a:pPr marL="461963" indent="-457200">
              <a:buFont typeface="+mj-lt"/>
              <a:buAutoNum type="arabicPeriod"/>
            </a:pPr>
            <a:r>
              <a:rPr lang="en-US" sz="2400" dirty="0"/>
              <a:t>Establish the sensor’s location within it </a:t>
            </a:r>
          </a:p>
          <a:p>
            <a:pPr marL="461963" indent="-457200">
              <a:buFont typeface="+mj-lt"/>
              <a:buAutoNum type="arabicPeriod"/>
            </a:pPr>
            <a:r>
              <a:rPr lang="en-US" sz="2400" dirty="0"/>
              <a:t>Navigate through it </a:t>
            </a:r>
          </a:p>
          <a:p>
            <a:pPr marL="461963" indent="-457200">
              <a:buFont typeface="+mj-lt"/>
              <a:buAutoNum type="arabicPeriod"/>
            </a:pPr>
            <a:r>
              <a:rPr lang="en-US" sz="2400" dirty="0"/>
              <a:t>Output positional data in real time to a geophysical sensor </a:t>
            </a:r>
          </a:p>
        </p:txBody>
      </p:sp>
      <p:pic>
        <p:nvPicPr>
          <p:cNvPr id="6" name="Picture 5">
            <a:extLst>
              <a:ext uri="{FF2B5EF4-FFF2-40B4-BE49-F238E27FC236}">
                <a16:creationId xmlns:a16="http://schemas.microsoft.com/office/drawing/2014/main" id="{19A21D54-F662-1A1D-DAC5-F1D5C31982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818" t="18901" r="6083"/>
          <a:stretch/>
        </p:blipFill>
        <p:spPr>
          <a:xfrm>
            <a:off x="336775" y="3544565"/>
            <a:ext cx="3657600" cy="2743200"/>
          </a:xfrm>
          <a:prstGeom prst="rect">
            <a:avLst/>
          </a:prstGeom>
          <a:ln>
            <a:noFill/>
          </a:ln>
          <a:effectLst>
            <a:outerShdw blurRad="152400" dist="76200" dir="2700000" algn="tl" rotWithShape="0">
              <a:prstClr val="black">
                <a:alpha val="30000"/>
              </a:prstClr>
            </a:outerShdw>
          </a:effectLst>
        </p:spPr>
      </p:pic>
      <p:pic>
        <p:nvPicPr>
          <p:cNvPr id="2" name="Picture 1" descr="A picture containing ground, outdoor, tree, area&#10;&#10;Description automatically generated">
            <a:extLst>
              <a:ext uri="{FF2B5EF4-FFF2-40B4-BE49-F238E27FC236}">
                <a16:creationId xmlns:a16="http://schemas.microsoft.com/office/drawing/2014/main" id="{773252F8-0508-932F-17AB-2BF176DEF00A}"/>
              </a:ext>
            </a:extLst>
          </p:cNvPr>
          <p:cNvPicPr>
            <a:picLocks noChangeAspect="1"/>
          </p:cNvPicPr>
          <p:nvPr/>
        </p:nvPicPr>
        <p:blipFill rotWithShape="1">
          <a:blip r:embed="rId4"/>
          <a:srcRect l="9693" r="4538"/>
          <a:stretch/>
        </p:blipFill>
        <p:spPr>
          <a:xfrm>
            <a:off x="4267200" y="3544565"/>
            <a:ext cx="3657600" cy="2743200"/>
          </a:xfrm>
          <a:prstGeom prst="rect">
            <a:avLst/>
          </a:prstGeom>
          <a:ln>
            <a:noFill/>
          </a:ln>
          <a:effectLst>
            <a:outerShdw blurRad="152400" dist="76200" dir="2700000" algn="tl" rotWithShape="0">
              <a:prstClr val="black">
                <a:alpha val="30000"/>
              </a:prstClr>
            </a:outerShdw>
          </a:effectLst>
        </p:spPr>
      </p:pic>
      <p:pic>
        <p:nvPicPr>
          <p:cNvPr id="7" name="Picture 6">
            <a:extLst>
              <a:ext uri="{FF2B5EF4-FFF2-40B4-BE49-F238E27FC236}">
                <a16:creationId xmlns:a16="http://schemas.microsoft.com/office/drawing/2014/main" id="{45AA9EC4-911F-E347-BBE1-1E373EA020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7625" y="3544565"/>
            <a:ext cx="3657600" cy="2743200"/>
          </a:xfrm>
          <a:prstGeom prst="rect">
            <a:avLst/>
          </a:prstGeom>
          <a:ln>
            <a:noFill/>
          </a:ln>
          <a:effectLst>
            <a:outerShdw blurRad="152400" dist="76200" dir="2700000" algn="tl" rotWithShape="0">
              <a:prstClr val="black">
                <a:alpha val="30000"/>
              </a:prstClr>
            </a:outerShdw>
          </a:effectLst>
        </p:spPr>
      </p:pic>
      <p:sp>
        <p:nvSpPr>
          <p:cNvPr id="9" name="Text Placeholder 7">
            <a:extLst>
              <a:ext uri="{FF2B5EF4-FFF2-40B4-BE49-F238E27FC236}">
                <a16:creationId xmlns:a16="http://schemas.microsoft.com/office/drawing/2014/main" id="{78F6F2E5-90DE-6BE4-69C4-A12C5DB090D4}"/>
              </a:ext>
            </a:extLst>
          </p:cNvPr>
          <p:cNvSpPr>
            <a:spLocks noGrp="1"/>
          </p:cNvSpPr>
          <p:nvPr>
            <p:ph type="body" sz="quarter" idx="13"/>
          </p:nvPr>
        </p:nvSpPr>
        <p:spPr>
          <a:xfrm>
            <a:off x="429768" y="6604780"/>
            <a:ext cx="4114800" cy="274320"/>
          </a:xfrm>
        </p:spPr>
        <p:txBody>
          <a:bodyPr>
            <a:normAutofit lnSpcReduction="10000"/>
          </a:bodyPr>
          <a:lstStyle/>
          <a:p>
            <a:r>
              <a:rPr lang="en-US" dirty="0"/>
              <a:t>SLAM Overview</a:t>
            </a:r>
          </a:p>
        </p:txBody>
      </p:sp>
      <p:sp>
        <p:nvSpPr>
          <p:cNvPr id="4" name="TextBox 3">
            <a:extLst>
              <a:ext uri="{FF2B5EF4-FFF2-40B4-BE49-F238E27FC236}">
                <a16:creationId xmlns:a16="http://schemas.microsoft.com/office/drawing/2014/main" id="{3DDEBCEA-657F-B8FF-F241-46FA9D038AAF}"/>
              </a:ext>
            </a:extLst>
          </p:cNvPr>
          <p:cNvSpPr txBox="1"/>
          <p:nvPr/>
        </p:nvSpPr>
        <p:spPr>
          <a:xfrm>
            <a:off x="10789920" y="6309360"/>
            <a:ext cx="1119217"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(Jacobs 2023)</a:t>
            </a:r>
          </a:p>
        </p:txBody>
      </p:sp>
    </p:spTree>
    <p:extLst>
      <p:ext uri="{BB962C8B-B14F-4D97-AF65-F5344CB8AC3E}">
        <p14:creationId xmlns:p14="http://schemas.microsoft.com/office/powerpoint/2010/main" val="460996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32F25E0E-138D-A7A2-D380-F6B272EE6F81}"/>
              </a:ext>
            </a:extLst>
          </p:cNvPr>
          <p:cNvSpPr>
            <a:spLocks noGrp="1"/>
          </p:cNvSpPr>
          <p:nvPr>
            <p:ph type="body" sz="quarter" idx="13"/>
          </p:nvPr>
        </p:nvSpPr>
        <p:spPr>
          <a:xfrm>
            <a:off x="429768" y="6607430"/>
            <a:ext cx="4114800" cy="274320"/>
          </a:xfrm>
        </p:spPr>
        <p:txBody>
          <a:bodyPr>
            <a:normAutofit lnSpcReduction="10000"/>
          </a:bodyPr>
          <a:lstStyle/>
          <a:p>
            <a:r>
              <a:rPr lang="en-US" dirty="0"/>
              <a:t>SLAM Overview</a:t>
            </a:r>
          </a:p>
        </p:txBody>
      </p:sp>
      <p:sp>
        <p:nvSpPr>
          <p:cNvPr id="3" name="Title 2">
            <a:extLst>
              <a:ext uri="{FF2B5EF4-FFF2-40B4-BE49-F238E27FC236}">
                <a16:creationId xmlns:a16="http://schemas.microsoft.com/office/drawing/2014/main" id="{E2B03165-EE2E-2174-9063-5C452BF00331}"/>
              </a:ext>
            </a:extLst>
          </p:cNvPr>
          <p:cNvSpPr>
            <a:spLocks noGrp="1"/>
          </p:cNvSpPr>
          <p:nvPr>
            <p:ph type="title"/>
          </p:nvPr>
        </p:nvSpPr>
        <p:spPr/>
        <p:txBody>
          <a:bodyPr/>
          <a:lstStyle/>
          <a:p>
            <a:r>
              <a:rPr lang="en-US" dirty="0"/>
              <a:t>What is SLAM?</a:t>
            </a:r>
          </a:p>
        </p:txBody>
      </p:sp>
      <p:sp>
        <p:nvSpPr>
          <p:cNvPr id="10" name="Content Placeholder 9">
            <a:extLst>
              <a:ext uri="{FF2B5EF4-FFF2-40B4-BE49-F238E27FC236}">
                <a16:creationId xmlns:a16="http://schemas.microsoft.com/office/drawing/2014/main" id="{5BB2995B-EDA6-0FB0-85A0-E1F3CA537063}"/>
              </a:ext>
            </a:extLst>
          </p:cNvPr>
          <p:cNvSpPr txBox="1">
            <a:spLocks noGrp="1"/>
          </p:cNvSpPr>
          <p:nvPr>
            <p:ph idx="1"/>
          </p:nvPr>
        </p:nvSpPr>
        <p:spPr/>
        <p:txBody>
          <a:bodyPr/>
          <a:lstStyle/>
          <a:p>
            <a:pPr lvl="1"/>
            <a:r>
              <a:rPr lang="en-US" dirty="0"/>
              <a:t>Back to the concept…</a:t>
            </a:r>
          </a:p>
          <a:p>
            <a:pPr lvl="1"/>
            <a:r>
              <a:rPr lang="en-US" dirty="0"/>
              <a:t>How does this actually work?</a:t>
            </a:r>
          </a:p>
        </p:txBody>
      </p:sp>
    </p:spTree>
    <p:extLst>
      <p:ext uri="{BB962C8B-B14F-4D97-AF65-F5344CB8AC3E}">
        <p14:creationId xmlns:p14="http://schemas.microsoft.com/office/powerpoint/2010/main" val="25662371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a:extLst>
              <a:ext uri="{FF2B5EF4-FFF2-40B4-BE49-F238E27FC236}">
                <a16:creationId xmlns:a16="http://schemas.microsoft.com/office/drawing/2014/main" id="{E8D204FC-6317-4750-9242-8364C3EE7B2F}"/>
              </a:ext>
            </a:extLst>
          </p:cNvPr>
          <p:cNvSpPr txBox="1">
            <a:spLocks noChangeArrowheads="1"/>
          </p:cNvSpPr>
          <p:nvPr/>
        </p:nvSpPr>
        <p:spPr>
          <a:xfrm>
            <a:off x="2034540" y="1609726"/>
            <a:ext cx="8229600" cy="422116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endParaRPr lang="en-US" dirty="0">
              <a:latin typeface="Arial" panose="020B0604020202020204" pitchFamily="34" charset="0"/>
            </a:endParaRPr>
          </a:p>
        </p:txBody>
      </p:sp>
      <p:pic>
        <p:nvPicPr>
          <p:cNvPr id="3" name="Picture 2">
            <a:extLst>
              <a:ext uri="{FF2B5EF4-FFF2-40B4-BE49-F238E27FC236}">
                <a16:creationId xmlns:a16="http://schemas.microsoft.com/office/drawing/2014/main" id="{03540035-8C91-7B5D-E175-9DD4C47AE001}"/>
              </a:ext>
            </a:extLst>
          </p:cNvPr>
          <p:cNvPicPr>
            <a:picLocks noChangeAspect="1"/>
          </p:cNvPicPr>
          <p:nvPr/>
        </p:nvPicPr>
        <p:blipFill>
          <a:blip r:embed="rId3"/>
          <a:stretch>
            <a:fillRect/>
          </a:stretch>
        </p:blipFill>
        <p:spPr>
          <a:xfrm>
            <a:off x="2038350" y="461962"/>
            <a:ext cx="8115300" cy="5934075"/>
          </a:xfrm>
          <a:prstGeom prst="rect">
            <a:avLst/>
          </a:prstGeom>
        </p:spPr>
      </p:pic>
      <p:sp>
        <p:nvSpPr>
          <p:cNvPr id="7" name="Text Placeholder 7">
            <a:extLst>
              <a:ext uri="{FF2B5EF4-FFF2-40B4-BE49-F238E27FC236}">
                <a16:creationId xmlns:a16="http://schemas.microsoft.com/office/drawing/2014/main" id="{729BBE00-FE81-6A43-5109-47FB0AF0A2A3}"/>
              </a:ext>
            </a:extLst>
          </p:cNvPr>
          <p:cNvSpPr>
            <a:spLocks noGrp="1"/>
          </p:cNvSpPr>
          <p:nvPr>
            <p:ph type="body" sz="quarter" idx="13"/>
          </p:nvPr>
        </p:nvSpPr>
        <p:spPr>
          <a:xfrm>
            <a:off x="429768" y="6604780"/>
            <a:ext cx="4114800" cy="274320"/>
          </a:xfrm>
        </p:spPr>
        <p:txBody>
          <a:bodyPr>
            <a:normAutofit lnSpcReduction="10000"/>
          </a:bodyPr>
          <a:lstStyle/>
          <a:p>
            <a:r>
              <a:rPr lang="en-US" dirty="0"/>
              <a:t>SLAM Overview</a:t>
            </a:r>
          </a:p>
        </p:txBody>
      </p:sp>
      <p:sp>
        <p:nvSpPr>
          <p:cNvPr id="4" name="TextBox 3">
            <a:extLst>
              <a:ext uri="{FF2B5EF4-FFF2-40B4-BE49-F238E27FC236}">
                <a16:creationId xmlns:a16="http://schemas.microsoft.com/office/drawing/2014/main" id="{1B11F325-8F4E-EE1D-AE4F-52CE5C8B60CA}"/>
              </a:ext>
            </a:extLst>
          </p:cNvPr>
          <p:cNvSpPr txBox="1"/>
          <p:nvPr/>
        </p:nvSpPr>
        <p:spPr>
          <a:xfrm>
            <a:off x="9925050" y="6273701"/>
            <a:ext cx="2266950" cy="307777"/>
          </a:xfrm>
          <a:prstGeom prst="rect">
            <a:avLst/>
          </a:prstGeom>
          <a:noFill/>
        </p:spPr>
        <p:txBody>
          <a:bodyPr wrap="square" rtlCol="0">
            <a:spAutoFit/>
          </a:bodyPr>
          <a:lstStyle/>
          <a:p>
            <a:r>
              <a:rPr lang="en-US" sz="1400" dirty="0">
                <a:solidFill>
                  <a:schemeClr val="bg2">
                    <a:lumMod val="50000"/>
                  </a:schemeClr>
                </a:solidFill>
                <a:latin typeface="Arial Narrow" panose="020B0606020202030204" pitchFamily="34" charset="0"/>
              </a:rPr>
              <a:t>(</a:t>
            </a:r>
            <a:r>
              <a:rPr lang="en-US" sz="1400" dirty="0" err="1">
                <a:solidFill>
                  <a:schemeClr val="bg2">
                    <a:lumMod val="50000"/>
                  </a:schemeClr>
                </a:solidFill>
                <a:latin typeface="Arial Narrow" panose="020B0606020202030204" pitchFamily="34" charset="0"/>
              </a:rPr>
              <a:t>Kaarta</a:t>
            </a:r>
            <a:r>
              <a:rPr lang="en-US" sz="1400" dirty="0">
                <a:solidFill>
                  <a:schemeClr val="bg2">
                    <a:lumMod val="50000"/>
                  </a:schemeClr>
                </a:solidFill>
                <a:latin typeface="Arial Narrow" panose="020B0606020202030204" pitchFamily="34" charset="0"/>
              </a:rPr>
              <a:t> 2021)</a:t>
            </a:r>
          </a:p>
        </p:txBody>
      </p:sp>
    </p:spTree>
    <p:extLst>
      <p:ext uri="{BB962C8B-B14F-4D97-AF65-F5344CB8AC3E}">
        <p14:creationId xmlns:p14="http://schemas.microsoft.com/office/powerpoint/2010/main" val="10878385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a:extLst>
              <a:ext uri="{FF2B5EF4-FFF2-40B4-BE49-F238E27FC236}">
                <a16:creationId xmlns:a16="http://schemas.microsoft.com/office/drawing/2014/main" id="{E8D204FC-6317-4750-9242-8364C3EE7B2F}"/>
              </a:ext>
            </a:extLst>
          </p:cNvPr>
          <p:cNvSpPr txBox="1">
            <a:spLocks noChangeArrowheads="1"/>
          </p:cNvSpPr>
          <p:nvPr/>
        </p:nvSpPr>
        <p:spPr>
          <a:xfrm>
            <a:off x="2034540" y="1609726"/>
            <a:ext cx="8229600" cy="422116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endParaRPr lang="en-US" dirty="0">
              <a:latin typeface="Arial" panose="020B0604020202020204" pitchFamily="34" charset="0"/>
            </a:endParaRPr>
          </a:p>
        </p:txBody>
      </p:sp>
      <p:pic>
        <p:nvPicPr>
          <p:cNvPr id="3" name="Picture 2">
            <a:extLst>
              <a:ext uri="{FF2B5EF4-FFF2-40B4-BE49-F238E27FC236}">
                <a16:creationId xmlns:a16="http://schemas.microsoft.com/office/drawing/2014/main" id="{109C3971-24EE-32F8-DFF7-4D63C6F4D4A7}"/>
              </a:ext>
            </a:extLst>
          </p:cNvPr>
          <p:cNvPicPr>
            <a:picLocks noChangeAspect="1"/>
          </p:cNvPicPr>
          <p:nvPr/>
        </p:nvPicPr>
        <p:blipFill>
          <a:blip r:embed="rId3"/>
          <a:stretch>
            <a:fillRect/>
          </a:stretch>
        </p:blipFill>
        <p:spPr>
          <a:xfrm>
            <a:off x="2043112" y="466725"/>
            <a:ext cx="8105775" cy="5924550"/>
          </a:xfrm>
          <a:prstGeom prst="rect">
            <a:avLst/>
          </a:prstGeom>
        </p:spPr>
      </p:pic>
      <p:sp>
        <p:nvSpPr>
          <p:cNvPr id="7" name="Text Placeholder 7">
            <a:extLst>
              <a:ext uri="{FF2B5EF4-FFF2-40B4-BE49-F238E27FC236}">
                <a16:creationId xmlns:a16="http://schemas.microsoft.com/office/drawing/2014/main" id="{FFC0E4D2-F623-B7D1-CEA8-47348A08656A}"/>
              </a:ext>
            </a:extLst>
          </p:cNvPr>
          <p:cNvSpPr>
            <a:spLocks noGrp="1"/>
          </p:cNvSpPr>
          <p:nvPr>
            <p:ph type="body" sz="quarter" idx="13"/>
          </p:nvPr>
        </p:nvSpPr>
        <p:spPr>
          <a:xfrm>
            <a:off x="429768" y="6604780"/>
            <a:ext cx="4114800" cy="274320"/>
          </a:xfrm>
        </p:spPr>
        <p:txBody>
          <a:bodyPr>
            <a:normAutofit lnSpcReduction="10000"/>
          </a:bodyPr>
          <a:lstStyle/>
          <a:p>
            <a:r>
              <a:rPr lang="en-US" dirty="0"/>
              <a:t>SLAM Overview</a:t>
            </a:r>
          </a:p>
        </p:txBody>
      </p:sp>
      <p:sp>
        <p:nvSpPr>
          <p:cNvPr id="2" name="TextBox 1">
            <a:extLst>
              <a:ext uri="{FF2B5EF4-FFF2-40B4-BE49-F238E27FC236}">
                <a16:creationId xmlns:a16="http://schemas.microsoft.com/office/drawing/2014/main" id="{A71D985B-FFF4-464C-4315-531AC223F231}"/>
              </a:ext>
            </a:extLst>
          </p:cNvPr>
          <p:cNvSpPr txBox="1"/>
          <p:nvPr/>
        </p:nvSpPr>
        <p:spPr>
          <a:xfrm>
            <a:off x="9925050" y="6273701"/>
            <a:ext cx="2266950" cy="307777"/>
          </a:xfrm>
          <a:prstGeom prst="rect">
            <a:avLst/>
          </a:prstGeom>
          <a:noFill/>
        </p:spPr>
        <p:txBody>
          <a:bodyPr wrap="square" rtlCol="0">
            <a:spAutoFit/>
          </a:bodyPr>
          <a:lstStyle/>
          <a:p>
            <a:r>
              <a:rPr lang="en-US" sz="1400" dirty="0">
                <a:solidFill>
                  <a:schemeClr val="bg2">
                    <a:lumMod val="50000"/>
                  </a:schemeClr>
                </a:solidFill>
                <a:latin typeface="Arial Narrow" panose="020B0606020202030204" pitchFamily="34" charset="0"/>
              </a:rPr>
              <a:t>(</a:t>
            </a:r>
            <a:r>
              <a:rPr lang="en-US" sz="1400" dirty="0" err="1">
                <a:solidFill>
                  <a:schemeClr val="bg2">
                    <a:lumMod val="50000"/>
                  </a:schemeClr>
                </a:solidFill>
                <a:latin typeface="Arial Narrow" panose="020B0606020202030204" pitchFamily="34" charset="0"/>
              </a:rPr>
              <a:t>Kaarta</a:t>
            </a:r>
            <a:r>
              <a:rPr lang="en-US" sz="1400" dirty="0">
                <a:solidFill>
                  <a:schemeClr val="bg2">
                    <a:lumMod val="50000"/>
                  </a:schemeClr>
                </a:solidFill>
                <a:latin typeface="Arial Narrow" panose="020B0606020202030204" pitchFamily="34" charset="0"/>
              </a:rPr>
              <a:t> 2021)</a:t>
            </a:r>
          </a:p>
        </p:txBody>
      </p:sp>
    </p:spTree>
    <p:extLst>
      <p:ext uri="{BB962C8B-B14F-4D97-AF65-F5344CB8AC3E}">
        <p14:creationId xmlns:p14="http://schemas.microsoft.com/office/powerpoint/2010/main" val="1691560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a:extLst>
              <a:ext uri="{FF2B5EF4-FFF2-40B4-BE49-F238E27FC236}">
                <a16:creationId xmlns:a16="http://schemas.microsoft.com/office/drawing/2014/main" id="{E8D204FC-6317-4750-9242-8364C3EE7B2F}"/>
              </a:ext>
            </a:extLst>
          </p:cNvPr>
          <p:cNvSpPr txBox="1">
            <a:spLocks noChangeArrowheads="1"/>
          </p:cNvSpPr>
          <p:nvPr/>
        </p:nvSpPr>
        <p:spPr>
          <a:xfrm>
            <a:off x="2034540" y="1609726"/>
            <a:ext cx="8229600" cy="422116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endParaRPr lang="en-US" dirty="0">
              <a:latin typeface="Arial" panose="020B0604020202020204" pitchFamily="34" charset="0"/>
            </a:endParaRPr>
          </a:p>
        </p:txBody>
      </p:sp>
      <p:pic>
        <p:nvPicPr>
          <p:cNvPr id="3" name="Picture 2">
            <a:extLst>
              <a:ext uri="{FF2B5EF4-FFF2-40B4-BE49-F238E27FC236}">
                <a16:creationId xmlns:a16="http://schemas.microsoft.com/office/drawing/2014/main" id="{31FC4423-AB9C-D640-2403-856AEB0395F8}"/>
              </a:ext>
            </a:extLst>
          </p:cNvPr>
          <p:cNvPicPr>
            <a:picLocks noChangeAspect="1"/>
          </p:cNvPicPr>
          <p:nvPr/>
        </p:nvPicPr>
        <p:blipFill>
          <a:blip r:embed="rId3"/>
          <a:stretch>
            <a:fillRect/>
          </a:stretch>
        </p:blipFill>
        <p:spPr>
          <a:xfrm>
            <a:off x="2052637" y="457200"/>
            <a:ext cx="8105775" cy="5924550"/>
          </a:xfrm>
          <a:prstGeom prst="rect">
            <a:avLst/>
          </a:prstGeom>
        </p:spPr>
      </p:pic>
      <p:sp>
        <p:nvSpPr>
          <p:cNvPr id="2" name="TextBox 1">
            <a:extLst>
              <a:ext uri="{FF2B5EF4-FFF2-40B4-BE49-F238E27FC236}">
                <a16:creationId xmlns:a16="http://schemas.microsoft.com/office/drawing/2014/main" id="{29AF8B85-E346-2CAE-B8C8-0359ED06B0B0}"/>
              </a:ext>
            </a:extLst>
          </p:cNvPr>
          <p:cNvSpPr txBox="1"/>
          <p:nvPr/>
        </p:nvSpPr>
        <p:spPr>
          <a:xfrm>
            <a:off x="429768" y="5999266"/>
            <a:ext cx="1732407"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Arial"/>
                <a:cs typeface="Arial"/>
              </a:rPr>
              <a:t>IMU: inertial measurement unit </a:t>
            </a:r>
          </a:p>
        </p:txBody>
      </p:sp>
      <p:sp>
        <p:nvSpPr>
          <p:cNvPr id="8" name="Text Placeholder 7">
            <a:extLst>
              <a:ext uri="{FF2B5EF4-FFF2-40B4-BE49-F238E27FC236}">
                <a16:creationId xmlns:a16="http://schemas.microsoft.com/office/drawing/2014/main" id="{98EFB5C6-AA6E-B5AA-F73E-B2BD201AFA2C}"/>
              </a:ext>
            </a:extLst>
          </p:cNvPr>
          <p:cNvSpPr>
            <a:spLocks noGrp="1"/>
          </p:cNvSpPr>
          <p:nvPr>
            <p:ph type="body" sz="quarter" idx="13"/>
          </p:nvPr>
        </p:nvSpPr>
        <p:spPr>
          <a:xfrm>
            <a:off x="429768" y="6604780"/>
            <a:ext cx="4114800" cy="274320"/>
          </a:xfrm>
        </p:spPr>
        <p:txBody>
          <a:bodyPr>
            <a:normAutofit lnSpcReduction="10000"/>
          </a:bodyPr>
          <a:lstStyle/>
          <a:p>
            <a:r>
              <a:rPr lang="en-US" dirty="0"/>
              <a:t>SLAM Overview</a:t>
            </a:r>
          </a:p>
        </p:txBody>
      </p:sp>
      <p:sp>
        <p:nvSpPr>
          <p:cNvPr id="4" name="TextBox 3">
            <a:extLst>
              <a:ext uri="{FF2B5EF4-FFF2-40B4-BE49-F238E27FC236}">
                <a16:creationId xmlns:a16="http://schemas.microsoft.com/office/drawing/2014/main" id="{19A13C98-C125-4C66-99D0-361C7AA6A011}"/>
              </a:ext>
            </a:extLst>
          </p:cNvPr>
          <p:cNvSpPr txBox="1"/>
          <p:nvPr/>
        </p:nvSpPr>
        <p:spPr>
          <a:xfrm>
            <a:off x="9925050" y="6273701"/>
            <a:ext cx="2266950" cy="307777"/>
          </a:xfrm>
          <a:prstGeom prst="rect">
            <a:avLst/>
          </a:prstGeom>
          <a:noFill/>
        </p:spPr>
        <p:txBody>
          <a:bodyPr wrap="square" rtlCol="0">
            <a:spAutoFit/>
          </a:bodyPr>
          <a:lstStyle/>
          <a:p>
            <a:r>
              <a:rPr lang="en-US" sz="1400" dirty="0">
                <a:solidFill>
                  <a:schemeClr val="bg2">
                    <a:lumMod val="50000"/>
                  </a:schemeClr>
                </a:solidFill>
                <a:latin typeface="Arial Narrow" panose="020B0606020202030204" pitchFamily="34" charset="0"/>
              </a:rPr>
              <a:t>(</a:t>
            </a:r>
            <a:r>
              <a:rPr lang="en-US" sz="1400" dirty="0" err="1">
                <a:solidFill>
                  <a:schemeClr val="bg2">
                    <a:lumMod val="50000"/>
                  </a:schemeClr>
                </a:solidFill>
                <a:latin typeface="Arial Narrow" panose="020B0606020202030204" pitchFamily="34" charset="0"/>
              </a:rPr>
              <a:t>Kaarta</a:t>
            </a:r>
            <a:r>
              <a:rPr lang="en-US" sz="1400" dirty="0">
                <a:solidFill>
                  <a:schemeClr val="bg2">
                    <a:lumMod val="50000"/>
                  </a:schemeClr>
                </a:solidFill>
                <a:latin typeface="Arial Narrow" panose="020B0606020202030204" pitchFamily="34" charset="0"/>
              </a:rPr>
              <a:t> 2021)</a:t>
            </a:r>
          </a:p>
        </p:txBody>
      </p:sp>
    </p:spTree>
    <p:extLst>
      <p:ext uri="{BB962C8B-B14F-4D97-AF65-F5344CB8AC3E}">
        <p14:creationId xmlns:p14="http://schemas.microsoft.com/office/powerpoint/2010/main" val="1096484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a:extLst>
              <a:ext uri="{FF2B5EF4-FFF2-40B4-BE49-F238E27FC236}">
                <a16:creationId xmlns:a16="http://schemas.microsoft.com/office/drawing/2014/main" id="{E8D204FC-6317-4750-9242-8364C3EE7B2F}"/>
              </a:ext>
            </a:extLst>
          </p:cNvPr>
          <p:cNvSpPr txBox="1">
            <a:spLocks noChangeArrowheads="1"/>
          </p:cNvSpPr>
          <p:nvPr/>
        </p:nvSpPr>
        <p:spPr>
          <a:xfrm>
            <a:off x="2034540" y="1609726"/>
            <a:ext cx="8229600" cy="422116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endParaRPr lang="en-US" dirty="0">
              <a:latin typeface="Arial" panose="020B0604020202020204" pitchFamily="34" charset="0"/>
            </a:endParaRPr>
          </a:p>
        </p:txBody>
      </p:sp>
      <p:pic>
        <p:nvPicPr>
          <p:cNvPr id="3" name="Picture 2">
            <a:extLst>
              <a:ext uri="{FF2B5EF4-FFF2-40B4-BE49-F238E27FC236}">
                <a16:creationId xmlns:a16="http://schemas.microsoft.com/office/drawing/2014/main" id="{D5BDD159-9854-BA8C-DA75-B17062D5F963}"/>
              </a:ext>
            </a:extLst>
          </p:cNvPr>
          <p:cNvPicPr>
            <a:picLocks noChangeAspect="1"/>
          </p:cNvPicPr>
          <p:nvPr/>
        </p:nvPicPr>
        <p:blipFill>
          <a:blip r:embed="rId3"/>
          <a:srcRect/>
          <a:stretch/>
        </p:blipFill>
        <p:spPr>
          <a:xfrm>
            <a:off x="2038350" y="461962"/>
            <a:ext cx="8115300" cy="5934074"/>
          </a:xfrm>
          <a:prstGeom prst="rect">
            <a:avLst/>
          </a:prstGeom>
        </p:spPr>
      </p:pic>
      <p:sp>
        <p:nvSpPr>
          <p:cNvPr id="7" name="Text Placeholder 7">
            <a:extLst>
              <a:ext uri="{FF2B5EF4-FFF2-40B4-BE49-F238E27FC236}">
                <a16:creationId xmlns:a16="http://schemas.microsoft.com/office/drawing/2014/main" id="{6D236A37-7768-A5B2-EDFF-843CE54171D3}"/>
              </a:ext>
            </a:extLst>
          </p:cNvPr>
          <p:cNvSpPr>
            <a:spLocks noGrp="1"/>
          </p:cNvSpPr>
          <p:nvPr>
            <p:ph type="body" sz="quarter" idx="13"/>
          </p:nvPr>
        </p:nvSpPr>
        <p:spPr>
          <a:xfrm>
            <a:off x="429768" y="6604780"/>
            <a:ext cx="4114800" cy="274320"/>
          </a:xfrm>
        </p:spPr>
        <p:txBody>
          <a:bodyPr>
            <a:normAutofit lnSpcReduction="10000"/>
          </a:bodyPr>
          <a:lstStyle/>
          <a:p>
            <a:r>
              <a:rPr lang="en-US" dirty="0"/>
              <a:t>SLAM Overview</a:t>
            </a:r>
          </a:p>
        </p:txBody>
      </p:sp>
      <p:sp>
        <p:nvSpPr>
          <p:cNvPr id="2" name="TextBox 1">
            <a:extLst>
              <a:ext uri="{FF2B5EF4-FFF2-40B4-BE49-F238E27FC236}">
                <a16:creationId xmlns:a16="http://schemas.microsoft.com/office/drawing/2014/main" id="{82F8832F-82A9-6D20-B308-077935EF13C0}"/>
              </a:ext>
            </a:extLst>
          </p:cNvPr>
          <p:cNvSpPr txBox="1"/>
          <p:nvPr/>
        </p:nvSpPr>
        <p:spPr>
          <a:xfrm>
            <a:off x="9925050" y="6273701"/>
            <a:ext cx="2266950" cy="307777"/>
          </a:xfrm>
          <a:prstGeom prst="rect">
            <a:avLst/>
          </a:prstGeom>
          <a:noFill/>
        </p:spPr>
        <p:txBody>
          <a:bodyPr wrap="square" rtlCol="0">
            <a:spAutoFit/>
          </a:bodyPr>
          <a:lstStyle/>
          <a:p>
            <a:r>
              <a:rPr lang="en-US" sz="1400" dirty="0">
                <a:solidFill>
                  <a:schemeClr val="bg2">
                    <a:lumMod val="50000"/>
                  </a:schemeClr>
                </a:solidFill>
                <a:latin typeface="Arial Narrow" panose="020B0606020202030204" pitchFamily="34" charset="0"/>
              </a:rPr>
              <a:t>(</a:t>
            </a:r>
            <a:r>
              <a:rPr lang="en-US" sz="1400" dirty="0" err="1">
                <a:solidFill>
                  <a:schemeClr val="bg2">
                    <a:lumMod val="50000"/>
                  </a:schemeClr>
                </a:solidFill>
                <a:latin typeface="Arial Narrow" panose="020B0606020202030204" pitchFamily="34" charset="0"/>
              </a:rPr>
              <a:t>Kaarta</a:t>
            </a:r>
            <a:r>
              <a:rPr lang="en-US" sz="1400" dirty="0">
                <a:solidFill>
                  <a:schemeClr val="bg2">
                    <a:lumMod val="50000"/>
                  </a:schemeClr>
                </a:solidFill>
                <a:latin typeface="Arial Narrow" panose="020B0606020202030204" pitchFamily="34" charset="0"/>
              </a:rPr>
              <a:t> 2021)</a:t>
            </a:r>
          </a:p>
        </p:txBody>
      </p:sp>
    </p:spTree>
    <p:extLst>
      <p:ext uri="{BB962C8B-B14F-4D97-AF65-F5344CB8AC3E}">
        <p14:creationId xmlns:p14="http://schemas.microsoft.com/office/powerpoint/2010/main" val="660634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a:extLst>
              <a:ext uri="{FF2B5EF4-FFF2-40B4-BE49-F238E27FC236}">
                <a16:creationId xmlns:a16="http://schemas.microsoft.com/office/drawing/2014/main" id="{E8D204FC-6317-4750-9242-8364C3EE7B2F}"/>
              </a:ext>
            </a:extLst>
          </p:cNvPr>
          <p:cNvSpPr txBox="1">
            <a:spLocks noChangeArrowheads="1"/>
          </p:cNvSpPr>
          <p:nvPr/>
        </p:nvSpPr>
        <p:spPr>
          <a:xfrm>
            <a:off x="2034540" y="1609726"/>
            <a:ext cx="8229600" cy="422116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endParaRPr lang="en-US" dirty="0">
              <a:latin typeface="Arial" panose="020B0604020202020204" pitchFamily="34" charset="0"/>
            </a:endParaRPr>
          </a:p>
        </p:txBody>
      </p:sp>
      <p:pic>
        <p:nvPicPr>
          <p:cNvPr id="5" name="Picture 4">
            <a:extLst>
              <a:ext uri="{FF2B5EF4-FFF2-40B4-BE49-F238E27FC236}">
                <a16:creationId xmlns:a16="http://schemas.microsoft.com/office/drawing/2014/main" id="{EC46FAB0-264D-D6AE-C0F4-C4CCB0A78EB5}"/>
              </a:ext>
            </a:extLst>
          </p:cNvPr>
          <p:cNvPicPr>
            <a:picLocks noChangeAspect="1"/>
          </p:cNvPicPr>
          <p:nvPr/>
        </p:nvPicPr>
        <p:blipFill>
          <a:blip r:embed="rId3"/>
          <a:srcRect/>
          <a:stretch/>
        </p:blipFill>
        <p:spPr>
          <a:xfrm>
            <a:off x="2043112" y="466725"/>
            <a:ext cx="8105775" cy="5924549"/>
          </a:xfrm>
          <a:prstGeom prst="rect">
            <a:avLst/>
          </a:prstGeom>
        </p:spPr>
      </p:pic>
      <p:sp>
        <p:nvSpPr>
          <p:cNvPr id="7" name="Text Placeholder 7">
            <a:extLst>
              <a:ext uri="{FF2B5EF4-FFF2-40B4-BE49-F238E27FC236}">
                <a16:creationId xmlns:a16="http://schemas.microsoft.com/office/drawing/2014/main" id="{F64080C4-BE05-7721-1828-A4DEA2F0E5A7}"/>
              </a:ext>
            </a:extLst>
          </p:cNvPr>
          <p:cNvSpPr>
            <a:spLocks noGrp="1"/>
          </p:cNvSpPr>
          <p:nvPr>
            <p:ph type="body" sz="quarter" idx="13"/>
          </p:nvPr>
        </p:nvSpPr>
        <p:spPr>
          <a:xfrm>
            <a:off x="429768" y="6604780"/>
            <a:ext cx="4114800" cy="274320"/>
          </a:xfrm>
        </p:spPr>
        <p:txBody>
          <a:bodyPr>
            <a:normAutofit lnSpcReduction="10000"/>
          </a:bodyPr>
          <a:lstStyle/>
          <a:p>
            <a:r>
              <a:rPr lang="en-US" dirty="0"/>
              <a:t>SLAM Overview</a:t>
            </a:r>
          </a:p>
        </p:txBody>
      </p:sp>
      <p:sp>
        <p:nvSpPr>
          <p:cNvPr id="2" name="TextBox 1">
            <a:extLst>
              <a:ext uri="{FF2B5EF4-FFF2-40B4-BE49-F238E27FC236}">
                <a16:creationId xmlns:a16="http://schemas.microsoft.com/office/drawing/2014/main" id="{BCAFA886-8D82-DA53-675C-816DD1FEA861}"/>
              </a:ext>
            </a:extLst>
          </p:cNvPr>
          <p:cNvSpPr txBox="1"/>
          <p:nvPr/>
        </p:nvSpPr>
        <p:spPr>
          <a:xfrm>
            <a:off x="9925050" y="6273701"/>
            <a:ext cx="2266950" cy="307777"/>
          </a:xfrm>
          <a:prstGeom prst="rect">
            <a:avLst/>
          </a:prstGeom>
          <a:noFill/>
        </p:spPr>
        <p:txBody>
          <a:bodyPr wrap="square" rtlCol="0">
            <a:spAutoFit/>
          </a:bodyPr>
          <a:lstStyle/>
          <a:p>
            <a:r>
              <a:rPr lang="en-US" sz="1400" dirty="0">
                <a:solidFill>
                  <a:schemeClr val="bg2">
                    <a:lumMod val="50000"/>
                  </a:schemeClr>
                </a:solidFill>
                <a:latin typeface="Arial Narrow" panose="020B0606020202030204" pitchFamily="34" charset="0"/>
              </a:rPr>
              <a:t>(</a:t>
            </a:r>
            <a:r>
              <a:rPr lang="en-US" sz="1400" dirty="0" err="1">
                <a:solidFill>
                  <a:schemeClr val="bg2">
                    <a:lumMod val="50000"/>
                  </a:schemeClr>
                </a:solidFill>
                <a:latin typeface="Arial Narrow" panose="020B0606020202030204" pitchFamily="34" charset="0"/>
              </a:rPr>
              <a:t>Kaarta</a:t>
            </a:r>
            <a:r>
              <a:rPr lang="en-US" sz="1400" dirty="0">
                <a:solidFill>
                  <a:schemeClr val="bg2">
                    <a:lumMod val="50000"/>
                  </a:schemeClr>
                </a:solidFill>
                <a:latin typeface="Arial Narrow" panose="020B0606020202030204" pitchFamily="34" charset="0"/>
              </a:rPr>
              <a:t> 2021)</a:t>
            </a:r>
          </a:p>
        </p:txBody>
      </p:sp>
    </p:spTree>
    <p:extLst>
      <p:ext uri="{BB962C8B-B14F-4D97-AF65-F5344CB8AC3E}">
        <p14:creationId xmlns:p14="http://schemas.microsoft.com/office/powerpoint/2010/main" val="898319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a:extLst>
              <a:ext uri="{FF2B5EF4-FFF2-40B4-BE49-F238E27FC236}">
                <a16:creationId xmlns:a16="http://schemas.microsoft.com/office/drawing/2014/main" id="{E8D204FC-6317-4750-9242-8364C3EE7B2F}"/>
              </a:ext>
            </a:extLst>
          </p:cNvPr>
          <p:cNvSpPr txBox="1">
            <a:spLocks noChangeArrowheads="1"/>
          </p:cNvSpPr>
          <p:nvPr/>
        </p:nvSpPr>
        <p:spPr>
          <a:xfrm>
            <a:off x="2034540" y="1609726"/>
            <a:ext cx="8229600" cy="422116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endParaRPr lang="en-US" dirty="0">
              <a:latin typeface="Arial" panose="020B0604020202020204" pitchFamily="34" charset="0"/>
            </a:endParaRPr>
          </a:p>
        </p:txBody>
      </p:sp>
      <p:pic>
        <p:nvPicPr>
          <p:cNvPr id="3" name="Picture 2">
            <a:extLst>
              <a:ext uri="{FF2B5EF4-FFF2-40B4-BE49-F238E27FC236}">
                <a16:creationId xmlns:a16="http://schemas.microsoft.com/office/drawing/2014/main" id="{FC9B2B75-C770-5112-5BFF-DC3366F98F70}"/>
              </a:ext>
            </a:extLst>
          </p:cNvPr>
          <p:cNvPicPr>
            <a:picLocks noChangeAspect="1"/>
          </p:cNvPicPr>
          <p:nvPr/>
        </p:nvPicPr>
        <p:blipFill>
          <a:blip r:embed="rId3">
            <a:alphaModFix/>
          </a:blip>
          <a:stretch>
            <a:fillRect/>
          </a:stretch>
        </p:blipFill>
        <p:spPr>
          <a:xfrm>
            <a:off x="2024162" y="2130420"/>
            <a:ext cx="8162925" cy="3600450"/>
          </a:xfrm>
          <a:prstGeom prst="rect">
            <a:avLst/>
          </a:prstGeom>
        </p:spPr>
      </p:pic>
      <p:sp>
        <p:nvSpPr>
          <p:cNvPr id="7" name="Text Placeholder 7">
            <a:extLst>
              <a:ext uri="{FF2B5EF4-FFF2-40B4-BE49-F238E27FC236}">
                <a16:creationId xmlns:a16="http://schemas.microsoft.com/office/drawing/2014/main" id="{975CEF46-34F0-D6D6-99CE-BF4D968B84DB}"/>
              </a:ext>
            </a:extLst>
          </p:cNvPr>
          <p:cNvSpPr>
            <a:spLocks noGrp="1"/>
          </p:cNvSpPr>
          <p:nvPr>
            <p:ph type="body" sz="quarter" idx="13"/>
          </p:nvPr>
        </p:nvSpPr>
        <p:spPr>
          <a:xfrm>
            <a:off x="429768" y="6604780"/>
            <a:ext cx="4114800" cy="274320"/>
          </a:xfrm>
        </p:spPr>
        <p:txBody>
          <a:bodyPr>
            <a:normAutofit lnSpcReduction="10000"/>
          </a:bodyPr>
          <a:lstStyle/>
          <a:p>
            <a:r>
              <a:rPr lang="en-US" dirty="0"/>
              <a:t>SLAM Overview</a:t>
            </a:r>
          </a:p>
        </p:txBody>
      </p:sp>
      <p:sp>
        <p:nvSpPr>
          <p:cNvPr id="2" name="TextBox 1">
            <a:extLst>
              <a:ext uri="{FF2B5EF4-FFF2-40B4-BE49-F238E27FC236}">
                <a16:creationId xmlns:a16="http://schemas.microsoft.com/office/drawing/2014/main" id="{FA3605F4-1FAE-DC69-EC87-5DFBE1BCC346}"/>
              </a:ext>
            </a:extLst>
          </p:cNvPr>
          <p:cNvSpPr txBox="1"/>
          <p:nvPr/>
        </p:nvSpPr>
        <p:spPr>
          <a:xfrm>
            <a:off x="9925050" y="6273701"/>
            <a:ext cx="2266950" cy="307777"/>
          </a:xfrm>
          <a:prstGeom prst="rect">
            <a:avLst/>
          </a:prstGeom>
          <a:noFill/>
        </p:spPr>
        <p:txBody>
          <a:bodyPr wrap="square" rtlCol="0">
            <a:spAutoFit/>
          </a:bodyPr>
          <a:lstStyle/>
          <a:p>
            <a:r>
              <a:rPr lang="en-US" sz="1400" dirty="0">
                <a:solidFill>
                  <a:schemeClr val="bg2">
                    <a:lumMod val="50000"/>
                  </a:schemeClr>
                </a:solidFill>
                <a:latin typeface="Arial Narrow" panose="020B0606020202030204" pitchFamily="34" charset="0"/>
              </a:rPr>
              <a:t>(</a:t>
            </a:r>
            <a:r>
              <a:rPr lang="en-US" sz="1400" dirty="0" err="1">
                <a:solidFill>
                  <a:schemeClr val="bg2">
                    <a:lumMod val="50000"/>
                  </a:schemeClr>
                </a:solidFill>
                <a:latin typeface="Arial Narrow" panose="020B0606020202030204" pitchFamily="34" charset="0"/>
              </a:rPr>
              <a:t>Kaarta</a:t>
            </a:r>
            <a:r>
              <a:rPr lang="en-US" sz="1400" dirty="0">
                <a:solidFill>
                  <a:schemeClr val="bg2">
                    <a:lumMod val="50000"/>
                  </a:schemeClr>
                </a:solidFill>
                <a:latin typeface="Arial Narrow" panose="020B0606020202030204" pitchFamily="34" charset="0"/>
              </a:rPr>
              <a:t> 2021)</a:t>
            </a:r>
          </a:p>
        </p:txBody>
      </p:sp>
    </p:spTree>
    <p:extLst>
      <p:ext uri="{BB962C8B-B14F-4D97-AF65-F5344CB8AC3E}">
        <p14:creationId xmlns:p14="http://schemas.microsoft.com/office/powerpoint/2010/main" val="190973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a:extLst>
              <a:ext uri="{FF2B5EF4-FFF2-40B4-BE49-F238E27FC236}">
                <a16:creationId xmlns:a16="http://schemas.microsoft.com/office/drawing/2014/main" id="{E8D204FC-6317-4750-9242-8364C3EE7B2F}"/>
              </a:ext>
            </a:extLst>
          </p:cNvPr>
          <p:cNvSpPr txBox="1">
            <a:spLocks noChangeArrowheads="1"/>
          </p:cNvSpPr>
          <p:nvPr/>
        </p:nvSpPr>
        <p:spPr>
          <a:xfrm>
            <a:off x="2034540" y="1609726"/>
            <a:ext cx="8229600" cy="422116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endParaRPr lang="en-US" dirty="0">
              <a:latin typeface="Arial" panose="020B0604020202020204" pitchFamily="34" charset="0"/>
            </a:endParaRPr>
          </a:p>
        </p:txBody>
      </p:sp>
      <p:pic>
        <p:nvPicPr>
          <p:cNvPr id="3" name="Picture 2">
            <a:extLst>
              <a:ext uri="{FF2B5EF4-FFF2-40B4-BE49-F238E27FC236}">
                <a16:creationId xmlns:a16="http://schemas.microsoft.com/office/drawing/2014/main" id="{C4418098-0EA5-A0BA-31D1-4A1F5D9D569D}"/>
              </a:ext>
            </a:extLst>
          </p:cNvPr>
          <p:cNvPicPr>
            <a:picLocks noChangeAspect="1"/>
          </p:cNvPicPr>
          <p:nvPr/>
        </p:nvPicPr>
        <p:blipFill>
          <a:blip r:embed="rId3"/>
          <a:stretch>
            <a:fillRect/>
          </a:stretch>
        </p:blipFill>
        <p:spPr>
          <a:xfrm>
            <a:off x="2043112" y="452237"/>
            <a:ext cx="8105775" cy="5915025"/>
          </a:xfrm>
          <a:prstGeom prst="rect">
            <a:avLst/>
          </a:prstGeom>
        </p:spPr>
      </p:pic>
      <p:sp>
        <p:nvSpPr>
          <p:cNvPr id="2" name="TextBox 1">
            <a:extLst>
              <a:ext uri="{FF2B5EF4-FFF2-40B4-BE49-F238E27FC236}">
                <a16:creationId xmlns:a16="http://schemas.microsoft.com/office/drawing/2014/main" id="{F5958EEA-F152-F7EE-8564-1D547D5663D8}"/>
              </a:ext>
            </a:extLst>
          </p:cNvPr>
          <p:cNvSpPr txBox="1"/>
          <p:nvPr/>
        </p:nvSpPr>
        <p:spPr>
          <a:xfrm>
            <a:off x="429768" y="6213068"/>
            <a:ext cx="3073895"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Arial"/>
                <a:cs typeface="Arial"/>
              </a:rPr>
              <a:t>Hz: hertz </a:t>
            </a:r>
          </a:p>
        </p:txBody>
      </p:sp>
      <p:sp>
        <p:nvSpPr>
          <p:cNvPr id="8" name="Text Placeholder 7">
            <a:extLst>
              <a:ext uri="{FF2B5EF4-FFF2-40B4-BE49-F238E27FC236}">
                <a16:creationId xmlns:a16="http://schemas.microsoft.com/office/drawing/2014/main" id="{42CF9D9F-EAE3-413A-A0C7-B03968027726}"/>
              </a:ext>
            </a:extLst>
          </p:cNvPr>
          <p:cNvSpPr>
            <a:spLocks noGrp="1"/>
          </p:cNvSpPr>
          <p:nvPr>
            <p:ph type="body" sz="quarter" idx="13"/>
          </p:nvPr>
        </p:nvSpPr>
        <p:spPr>
          <a:xfrm>
            <a:off x="429768" y="6604780"/>
            <a:ext cx="4114800" cy="274320"/>
          </a:xfrm>
        </p:spPr>
        <p:txBody>
          <a:bodyPr>
            <a:normAutofit lnSpcReduction="10000"/>
          </a:bodyPr>
          <a:lstStyle/>
          <a:p>
            <a:r>
              <a:rPr lang="en-US" dirty="0"/>
              <a:t>SLAM Overview</a:t>
            </a:r>
          </a:p>
        </p:txBody>
      </p:sp>
      <p:sp>
        <p:nvSpPr>
          <p:cNvPr id="4" name="TextBox 3">
            <a:extLst>
              <a:ext uri="{FF2B5EF4-FFF2-40B4-BE49-F238E27FC236}">
                <a16:creationId xmlns:a16="http://schemas.microsoft.com/office/drawing/2014/main" id="{EB749C46-E6D2-B675-2F50-9BB39F845209}"/>
              </a:ext>
            </a:extLst>
          </p:cNvPr>
          <p:cNvSpPr txBox="1"/>
          <p:nvPr/>
        </p:nvSpPr>
        <p:spPr>
          <a:xfrm>
            <a:off x="9925050" y="6273701"/>
            <a:ext cx="2266950" cy="307777"/>
          </a:xfrm>
          <a:prstGeom prst="rect">
            <a:avLst/>
          </a:prstGeom>
          <a:noFill/>
        </p:spPr>
        <p:txBody>
          <a:bodyPr wrap="square" rtlCol="0">
            <a:spAutoFit/>
          </a:bodyPr>
          <a:lstStyle/>
          <a:p>
            <a:r>
              <a:rPr lang="en-US" sz="1400" dirty="0">
                <a:solidFill>
                  <a:schemeClr val="bg2">
                    <a:lumMod val="50000"/>
                  </a:schemeClr>
                </a:solidFill>
                <a:latin typeface="Arial Narrow" panose="020B0606020202030204" pitchFamily="34" charset="0"/>
              </a:rPr>
              <a:t>(</a:t>
            </a:r>
            <a:r>
              <a:rPr lang="en-US" sz="1400" dirty="0" err="1">
                <a:solidFill>
                  <a:schemeClr val="bg2">
                    <a:lumMod val="50000"/>
                  </a:schemeClr>
                </a:solidFill>
                <a:latin typeface="Arial Narrow" panose="020B0606020202030204" pitchFamily="34" charset="0"/>
              </a:rPr>
              <a:t>Kaarta</a:t>
            </a:r>
            <a:r>
              <a:rPr lang="en-US" sz="1400" dirty="0">
                <a:solidFill>
                  <a:schemeClr val="bg2">
                    <a:lumMod val="50000"/>
                  </a:schemeClr>
                </a:solidFill>
                <a:latin typeface="Arial Narrow" panose="020B0606020202030204" pitchFamily="34" charset="0"/>
              </a:rPr>
              <a:t> 2021)</a:t>
            </a:r>
          </a:p>
        </p:txBody>
      </p:sp>
    </p:spTree>
    <p:extLst>
      <p:ext uri="{BB962C8B-B14F-4D97-AF65-F5344CB8AC3E}">
        <p14:creationId xmlns:p14="http://schemas.microsoft.com/office/powerpoint/2010/main" val="1884931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a:extLst>
              <a:ext uri="{FF2B5EF4-FFF2-40B4-BE49-F238E27FC236}">
                <a16:creationId xmlns:a16="http://schemas.microsoft.com/office/drawing/2014/main" id="{E8D204FC-6317-4750-9242-8364C3EE7B2F}"/>
              </a:ext>
            </a:extLst>
          </p:cNvPr>
          <p:cNvSpPr txBox="1">
            <a:spLocks noChangeArrowheads="1"/>
          </p:cNvSpPr>
          <p:nvPr/>
        </p:nvSpPr>
        <p:spPr>
          <a:xfrm>
            <a:off x="2034540" y="1609726"/>
            <a:ext cx="8229600" cy="422116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endParaRPr lang="en-US" dirty="0">
              <a:latin typeface="Arial" panose="020B0604020202020204" pitchFamily="34" charset="0"/>
            </a:endParaRPr>
          </a:p>
        </p:txBody>
      </p:sp>
      <p:pic>
        <p:nvPicPr>
          <p:cNvPr id="3" name="Picture 2">
            <a:extLst>
              <a:ext uri="{FF2B5EF4-FFF2-40B4-BE49-F238E27FC236}">
                <a16:creationId xmlns:a16="http://schemas.microsoft.com/office/drawing/2014/main" id="{7689A821-CCAB-A720-2DEB-7AAA2583F51F}"/>
              </a:ext>
            </a:extLst>
          </p:cNvPr>
          <p:cNvPicPr>
            <a:picLocks noChangeAspect="1"/>
          </p:cNvPicPr>
          <p:nvPr/>
        </p:nvPicPr>
        <p:blipFill>
          <a:blip r:embed="rId3"/>
          <a:srcRect/>
          <a:stretch/>
        </p:blipFill>
        <p:spPr>
          <a:xfrm>
            <a:off x="2072422" y="466625"/>
            <a:ext cx="8086724" cy="5905500"/>
          </a:xfrm>
          <a:prstGeom prst="rect">
            <a:avLst/>
          </a:prstGeom>
        </p:spPr>
      </p:pic>
      <p:sp>
        <p:nvSpPr>
          <p:cNvPr id="7" name="Text Placeholder 7">
            <a:extLst>
              <a:ext uri="{FF2B5EF4-FFF2-40B4-BE49-F238E27FC236}">
                <a16:creationId xmlns:a16="http://schemas.microsoft.com/office/drawing/2014/main" id="{ECD94D6B-014E-AECD-3582-23E85210906A}"/>
              </a:ext>
            </a:extLst>
          </p:cNvPr>
          <p:cNvSpPr>
            <a:spLocks noGrp="1"/>
          </p:cNvSpPr>
          <p:nvPr>
            <p:ph type="body" sz="quarter" idx="13"/>
          </p:nvPr>
        </p:nvSpPr>
        <p:spPr>
          <a:xfrm>
            <a:off x="429768" y="6604780"/>
            <a:ext cx="4114800" cy="274320"/>
          </a:xfrm>
        </p:spPr>
        <p:txBody>
          <a:bodyPr>
            <a:normAutofit lnSpcReduction="10000"/>
          </a:bodyPr>
          <a:lstStyle/>
          <a:p>
            <a:r>
              <a:rPr lang="en-US" dirty="0"/>
              <a:t>SLAM Overview</a:t>
            </a:r>
          </a:p>
        </p:txBody>
      </p:sp>
      <p:sp>
        <p:nvSpPr>
          <p:cNvPr id="2" name="TextBox 1">
            <a:extLst>
              <a:ext uri="{FF2B5EF4-FFF2-40B4-BE49-F238E27FC236}">
                <a16:creationId xmlns:a16="http://schemas.microsoft.com/office/drawing/2014/main" id="{0DB411C8-89AC-6729-A9DE-1A478E9EA5DD}"/>
              </a:ext>
            </a:extLst>
          </p:cNvPr>
          <p:cNvSpPr txBox="1"/>
          <p:nvPr/>
        </p:nvSpPr>
        <p:spPr>
          <a:xfrm>
            <a:off x="9925050" y="6273701"/>
            <a:ext cx="2266950" cy="307777"/>
          </a:xfrm>
          <a:prstGeom prst="rect">
            <a:avLst/>
          </a:prstGeom>
          <a:noFill/>
        </p:spPr>
        <p:txBody>
          <a:bodyPr wrap="square" rtlCol="0">
            <a:spAutoFit/>
          </a:bodyPr>
          <a:lstStyle/>
          <a:p>
            <a:r>
              <a:rPr lang="en-US" sz="1400" dirty="0">
                <a:solidFill>
                  <a:schemeClr val="bg2">
                    <a:lumMod val="50000"/>
                  </a:schemeClr>
                </a:solidFill>
                <a:latin typeface="Arial Narrow" panose="020B0606020202030204" pitchFamily="34" charset="0"/>
              </a:rPr>
              <a:t>(</a:t>
            </a:r>
            <a:r>
              <a:rPr lang="en-US" sz="1400" dirty="0" err="1">
                <a:solidFill>
                  <a:schemeClr val="bg2">
                    <a:lumMod val="50000"/>
                  </a:schemeClr>
                </a:solidFill>
                <a:latin typeface="Arial Narrow" panose="020B0606020202030204" pitchFamily="34" charset="0"/>
              </a:rPr>
              <a:t>Kaarta</a:t>
            </a:r>
            <a:r>
              <a:rPr lang="en-US" sz="1400" dirty="0">
                <a:solidFill>
                  <a:schemeClr val="bg2">
                    <a:lumMod val="50000"/>
                  </a:schemeClr>
                </a:solidFill>
                <a:latin typeface="Arial Narrow" panose="020B0606020202030204" pitchFamily="34" charset="0"/>
              </a:rPr>
              <a:t> 2021)</a:t>
            </a:r>
          </a:p>
        </p:txBody>
      </p:sp>
    </p:spTree>
    <p:extLst>
      <p:ext uri="{BB962C8B-B14F-4D97-AF65-F5344CB8AC3E}">
        <p14:creationId xmlns:p14="http://schemas.microsoft.com/office/powerpoint/2010/main" val="1462891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ACE42B-8171-03AF-B3E6-0B17E7A4D315}"/>
              </a:ext>
            </a:extLst>
          </p:cNvPr>
          <p:cNvSpPr/>
          <p:nvPr/>
        </p:nvSpPr>
        <p:spPr bwMode="auto">
          <a:xfrm>
            <a:off x="-1" y="1428486"/>
            <a:ext cx="3156155" cy="429384"/>
          </a:xfrm>
          <a:prstGeom prst="rect">
            <a:avLst/>
          </a:prstGeom>
          <a:solidFill>
            <a:srgbClr val="0099FF"/>
          </a:solidFill>
          <a:ln w="38100" cap="flat" cmpd="sng" algn="ctr">
            <a:noFill/>
            <a:prstDash val="solid"/>
            <a:round/>
            <a:headEnd type="none" w="med" len="med"/>
            <a:tailEnd type="none" w="med" len="med"/>
          </a:ln>
          <a:effectLst/>
        </p:spPr>
        <p:txBody>
          <a:bodyPr vert="horz" wrap="square" lIns="99276" tIns="49638" rIns="99276" bIns="49638" numCol="1" rtlCol="0" anchor="t" anchorCtr="0" compatLnSpc="1">
            <a:prstTxWarp prst="textNoShape">
              <a:avLst/>
            </a:prstTxWarp>
            <a:spAutoFit/>
          </a:bodyPr>
          <a:lstStyle/>
          <a:p>
            <a:pPr marL="0" marR="0" indent="0" algn="ctr" defTabSz="992188"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Arial" charset="0"/>
            </a:endParaRPr>
          </a:p>
        </p:txBody>
      </p:sp>
      <p:sp>
        <p:nvSpPr>
          <p:cNvPr id="2" name="Content Placeholder 1">
            <a:extLst>
              <a:ext uri="{FF2B5EF4-FFF2-40B4-BE49-F238E27FC236}">
                <a16:creationId xmlns:a16="http://schemas.microsoft.com/office/drawing/2014/main" id="{1EC7C649-FEDA-5823-4966-1D071BD99207}"/>
              </a:ext>
            </a:extLst>
          </p:cNvPr>
          <p:cNvSpPr>
            <a:spLocks noGrp="1"/>
          </p:cNvSpPr>
          <p:nvPr>
            <p:ph idx="1"/>
          </p:nvPr>
        </p:nvSpPr>
        <p:spPr>
          <a:xfrm>
            <a:off x="591126" y="1401019"/>
            <a:ext cx="11083639" cy="3599112"/>
          </a:xfrm>
        </p:spPr>
        <p:txBody>
          <a:bodyPr/>
          <a:lstStyle/>
          <a:p>
            <a:r>
              <a:rPr lang="en-US" dirty="0">
                <a:solidFill>
                  <a:schemeClr val="bg1"/>
                </a:solidFill>
              </a:rPr>
              <a:t>Introduction</a:t>
            </a:r>
          </a:p>
          <a:p>
            <a:r>
              <a:rPr lang="en-US" dirty="0"/>
              <a:t>Background on MR Technologies</a:t>
            </a:r>
          </a:p>
          <a:p>
            <a:r>
              <a:rPr lang="en-US" dirty="0"/>
              <a:t>SLAM overview</a:t>
            </a:r>
          </a:p>
          <a:p>
            <a:r>
              <a:rPr lang="en-US" dirty="0"/>
              <a:t>One-Pass AGC overview</a:t>
            </a:r>
          </a:p>
          <a:p>
            <a:r>
              <a:rPr lang="en-US" dirty="0"/>
              <a:t>Quality Requirements for MR projects</a:t>
            </a:r>
          </a:p>
          <a:p>
            <a:r>
              <a:rPr lang="en-US" dirty="0"/>
              <a:t>Conclusions and Useful References </a:t>
            </a:r>
          </a:p>
        </p:txBody>
      </p:sp>
      <p:sp>
        <p:nvSpPr>
          <p:cNvPr id="3" name="Title 2">
            <a:extLst>
              <a:ext uri="{FF2B5EF4-FFF2-40B4-BE49-F238E27FC236}">
                <a16:creationId xmlns:a16="http://schemas.microsoft.com/office/drawing/2014/main" id="{A6B9332E-7EA6-806B-0050-874952925BC1}"/>
              </a:ext>
            </a:extLst>
          </p:cNvPr>
          <p:cNvSpPr>
            <a:spLocks noGrp="1"/>
          </p:cNvSpPr>
          <p:nvPr>
            <p:ph type="title"/>
          </p:nvPr>
        </p:nvSpPr>
        <p:spPr/>
        <p:txBody>
          <a:bodyPr/>
          <a:lstStyle/>
          <a:p>
            <a:r>
              <a:rPr lang="en-US" dirty="0"/>
              <a:t>Presentation Overview</a:t>
            </a:r>
          </a:p>
        </p:txBody>
      </p:sp>
      <p:sp>
        <p:nvSpPr>
          <p:cNvPr id="4" name="TextBox 3">
            <a:extLst>
              <a:ext uri="{FF2B5EF4-FFF2-40B4-BE49-F238E27FC236}">
                <a16:creationId xmlns:a16="http://schemas.microsoft.com/office/drawing/2014/main" id="{EF6E3E08-8E55-B2AC-3DD7-92B5F8DC91B1}"/>
              </a:ext>
            </a:extLst>
          </p:cNvPr>
          <p:cNvSpPr txBox="1"/>
          <p:nvPr/>
        </p:nvSpPr>
        <p:spPr>
          <a:xfrm>
            <a:off x="386080" y="5776192"/>
            <a:ext cx="7696036" cy="738664"/>
          </a:xfrm>
          <a:prstGeom prst="rect">
            <a:avLst/>
          </a:prstGeom>
          <a:noFill/>
        </p:spPr>
        <p:txBody>
          <a:bodyPr wrap="square" rtlCol="0">
            <a:spAutoFit/>
          </a:bodyPr>
          <a:lstStyle/>
          <a:p>
            <a:r>
              <a:rPr lang="en-US" sz="1400" dirty="0">
                <a:solidFill>
                  <a:schemeClr val="tx1">
                    <a:lumMod val="75000"/>
                    <a:lumOff val="25000"/>
                  </a:schemeClr>
                </a:solidFill>
                <a:latin typeface="Arial" panose="020B0604020202020204" pitchFamily="34" charset="0"/>
                <a:cs typeface="Arial" panose="020B0604020202020204" pitchFamily="34" charset="0"/>
              </a:rPr>
              <a:t>AGC: Advanced Geophysical Classification</a:t>
            </a:r>
          </a:p>
          <a:p>
            <a:r>
              <a:rPr lang="en-US" sz="1400" dirty="0">
                <a:solidFill>
                  <a:schemeClr val="tx1">
                    <a:lumMod val="75000"/>
                    <a:lumOff val="25000"/>
                  </a:schemeClr>
                </a:solidFill>
                <a:latin typeface="Arial" panose="020B0604020202020204" pitchFamily="34" charset="0"/>
                <a:cs typeface="Arial" panose="020B0604020202020204" pitchFamily="34" charset="0"/>
              </a:rPr>
              <a:t>MR: munitions response</a:t>
            </a:r>
          </a:p>
          <a:p>
            <a:r>
              <a:rPr lang="en-US" sz="1400" dirty="0">
                <a:solidFill>
                  <a:schemeClr val="tx1">
                    <a:lumMod val="75000"/>
                    <a:lumOff val="25000"/>
                  </a:schemeClr>
                </a:solidFill>
                <a:latin typeface="Arial" panose="020B0604020202020204" pitchFamily="34" charset="0"/>
                <a:cs typeface="Arial" panose="020B0604020202020204" pitchFamily="34" charset="0"/>
              </a:rPr>
              <a:t>SLAM: simultaneous localization and mapping</a:t>
            </a:r>
          </a:p>
        </p:txBody>
      </p:sp>
    </p:spTree>
    <p:extLst>
      <p:ext uri="{BB962C8B-B14F-4D97-AF65-F5344CB8AC3E}">
        <p14:creationId xmlns:p14="http://schemas.microsoft.com/office/powerpoint/2010/main" val="308192115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creenshot, line, text, diagram&#10;&#10;Description automatically generated">
            <a:extLst>
              <a:ext uri="{FF2B5EF4-FFF2-40B4-BE49-F238E27FC236}">
                <a16:creationId xmlns:a16="http://schemas.microsoft.com/office/drawing/2014/main" id="{37594EF2-422A-CD7C-4862-89FB278E14CB}"/>
              </a:ext>
            </a:extLst>
          </p:cNvPr>
          <p:cNvPicPr>
            <a:picLocks noChangeAspect="1"/>
          </p:cNvPicPr>
          <p:nvPr/>
        </p:nvPicPr>
        <p:blipFill>
          <a:blip r:embed="rId3">
            <a:alphaModFix/>
          </a:blip>
          <a:stretch>
            <a:fillRect/>
          </a:stretch>
        </p:blipFill>
        <p:spPr>
          <a:xfrm>
            <a:off x="2036692" y="1507956"/>
            <a:ext cx="8152381" cy="4580952"/>
          </a:xfrm>
          <a:prstGeom prst="rect">
            <a:avLst/>
          </a:prstGeom>
        </p:spPr>
      </p:pic>
      <p:sp>
        <p:nvSpPr>
          <p:cNvPr id="13" name="Rectangle 3">
            <a:extLst>
              <a:ext uri="{FF2B5EF4-FFF2-40B4-BE49-F238E27FC236}">
                <a16:creationId xmlns:a16="http://schemas.microsoft.com/office/drawing/2014/main" id="{E8D204FC-6317-4750-9242-8364C3EE7B2F}"/>
              </a:ext>
            </a:extLst>
          </p:cNvPr>
          <p:cNvSpPr txBox="1">
            <a:spLocks noChangeArrowheads="1"/>
          </p:cNvSpPr>
          <p:nvPr/>
        </p:nvSpPr>
        <p:spPr>
          <a:xfrm>
            <a:off x="2034540" y="1609726"/>
            <a:ext cx="8229600" cy="422116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endParaRPr lang="en-US" dirty="0">
              <a:latin typeface="Arial" panose="020B0604020202020204" pitchFamily="34" charset="0"/>
            </a:endParaRPr>
          </a:p>
        </p:txBody>
      </p:sp>
      <p:sp>
        <p:nvSpPr>
          <p:cNvPr id="7" name="Text Placeholder 7">
            <a:extLst>
              <a:ext uri="{FF2B5EF4-FFF2-40B4-BE49-F238E27FC236}">
                <a16:creationId xmlns:a16="http://schemas.microsoft.com/office/drawing/2014/main" id="{D9256605-D4B3-CF12-49CF-924EDE47B2C8}"/>
              </a:ext>
            </a:extLst>
          </p:cNvPr>
          <p:cNvSpPr>
            <a:spLocks noGrp="1"/>
          </p:cNvSpPr>
          <p:nvPr>
            <p:ph type="body" sz="quarter" idx="13"/>
          </p:nvPr>
        </p:nvSpPr>
        <p:spPr>
          <a:xfrm>
            <a:off x="429768" y="6604780"/>
            <a:ext cx="4114800" cy="274320"/>
          </a:xfrm>
        </p:spPr>
        <p:txBody>
          <a:bodyPr>
            <a:normAutofit lnSpcReduction="10000"/>
          </a:bodyPr>
          <a:lstStyle/>
          <a:p>
            <a:r>
              <a:rPr lang="en-US" dirty="0"/>
              <a:t>SLAM Overview</a:t>
            </a:r>
          </a:p>
        </p:txBody>
      </p:sp>
      <p:sp>
        <p:nvSpPr>
          <p:cNvPr id="2" name="TextBox 1">
            <a:extLst>
              <a:ext uri="{FF2B5EF4-FFF2-40B4-BE49-F238E27FC236}">
                <a16:creationId xmlns:a16="http://schemas.microsoft.com/office/drawing/2014/main" id="{982E1CE5-DB2C-A69B-42B2-406C263A86E6}"/>
              </a:ext>
            </a:extLst>
          </p:cNvPr>
          <p:cNvSpPr txBox="1"/>
          <p:nvPr/>
        </p:nvSpPr>
        <p:spPr>
          <a:xfrm>
            <a:off x="9925050" y="6273701"/>
            <a:ext cx="2266950" cy="307777"/>
          </a:xfrm>
          <a:prstGeom prst="rect">
            <a:avLst/>
          </a:prstGeom>
          <a:noFill/>
        </p:spPr>
        <p:txBody>
          <a:bodyPr wrap="square" rtlCol="0">
            <a:spAutoFit/>
          </a:bodyPr>
          <a:lstStyle/>
          <a:p>
            <a:r>
              <a:rPr lang="en-US" sz="1400" dirty="0">
                <a:solidFill>
                  <a:schemeClr val="bg2">
                    <a:lumMod val="50000"/>
                  </a:schemeClr>
                </a:solidFill>
                <a:latin typeface="Arial Narrow" panose="020B0606020202030204" pitchFamily="34" charset="0"/>
              </a:rPr>
              <a:t>(</a:t>
            </a:r>
            <a:r>
              <a:rPr lang="en-US" sz="1400" dirty="0" err="1">
                <a:solidFill>
                  <a:schemeClr val="bg2">
                    <a:lumMod val="50000"/>
                  </a:schemeClr>
                </a:solidFill>
                <a:latin typeface="Arial Narrow" panose="020B0606020202030204" pitchFamily="34" charset="0"/>
              </a:rPr>
              <a:t>Kaarta</a:t>
            </a:r>
            <a:r>
              <a:rPr lang="en-US" sz="1400" dirty="0">
                <a:solidFill>
                  <a:schemeClr val="bg2">
                    <a:lumMod val="50000"/>
                  </a:schemeClr>
                </a:solidFill>
                <a:latin typeface="Arial Narrow" panose="020B0606020202030204" pitchFamily="34" charset="0"/>
              </a:rPr>
              <a:t> 2021)</a:t>
            </a:r>
          </a:p>
        </p:txBody>
      </p:sp>
    </p:spTree>
    <p:extLst>
      <p:ext uri="{BB962C8B-B14F-4D97-AF65-F5344CB8AC3E}">
        <p14:creationId xmlns:p14="http://schemas.microsoft.com/office/powerpoint/2010/main" val="865577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a:extLst>
              <a:ext uri="{FF2B5EF4-FFF2-40B4-BE49-F238E27FC236}">
                <a16:creationId xmlns:a16="http://schemas.microsoft.com/office/drawing/2014/main" id="{E8D204FC-6317-4750-9242-8364C3EE7B2F}"/>
              </a:ext>
            </a:extLst>
          </p:cNvPr>
          <p:cNvSpPr txBox="1">
            <a:spLocks noChangeArrowheads="1"/>
          </p:cNvSpPr>
          <p:nvPr/>
        </p:nvSpPr>
        <p:spPr>
          <a:xfrm>
            <a:off x="2034540" y="1609726"/>
            <a:ext cx="8229600" cy="422116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endParaRPr lang="en-US" dirty="0">
              <a:latin typeface="Arial" panose="020B0604020202020204" pitchFamily="34" charset="0"/>
            </a:endParaRPr>
          </a:p>
        </p:txBody>
      </p:sp>
      <p:pic>
        <p:nvPicPr>
          <p:cNvPr id="3" name="Picture 2">
            <a:extLst>
              <a:ext uri="{FF2B5EF4-FFF2-40B4-BE49-F238E27FC236}">
                <a16:creationId xmlns:a16="http://schemas.microsoft.com/office/drawing/2014/main" id="{7E97B660-4443-2C98-2E13-060888DBB054}"/>
              </a:ext>
            </a:extLst>
          </p:cNvPr>
          <p:cNvPicPr>
            <a:picLocks noChangeAspect="1"/>
          </p:cNvPicPr>
          <p:nvPr/>
        </p:nvPicPr>
        <p:blipFill>
          <a:blip r:embed="rId3"/>
          <a:stretch>
            <a:fillRect/>
          </a:stretch>
        </p:blipFill>
        <p:spPr>
          <a:xfrm rot="120000">
            <a:off x="2043212" y="1508760"/>
            <a:ext cx="8124825" cy="4581525"/>
          </a:xfrm>
          <a:prstGeom prst="rect">
            <a:avLst/>
          </a:prstGeom>
        </p:spPr>
      </p:pic>
      <p:sp>
        <p:nvSpPr>
          <p:cNvPr id="7" name="Text Placeholder 7">
            <a:extLst>
              <a:ext uri="{FF2B5EF4-FFF2-40B4-BE49-F238E27FC236}">
                <a16:creationId xmlns:a16="http://schemas.microsoft.com/office/drawing/2014/main" id="{4B308DC4-F7DE-7E2A-A549-CDA6067C9F3A}"/>
              </a:ext>
            </a:extLst>
          </p:cNvPr>
          <p:cNvSpPr>
            <a:spLocks noGrp="1"/>
          </p:cNvSpPr>
          <p:nvPr>
            <p:ph type="body" sz="quarter" idx="13"/>
          </p:nvPr>
        </p:nvSpPr>
        <p:spPr>
          <a:xfrm>
            <a:off x="429768" y="6604780"/>
            <a:ext cx="4114800" cy="274320"/>
          </a:xfrm>
        </p:spPr>
        <p:txBody>
          <a:bodyPr>
            <a:normAutofit lnSpcReduction="10000"/>
          </a:bodyPr>
          <a:lstStyle/>
          <a:p>
            <a:r>
              <a:rPr lang="en-US" dirty="0"/>
              <a:t>SLAM Overview</a:t>
            </a:r>
          </a:p>
        </p:txBody>
      </p:sp>
      <p:sp>
        <p:nvSpPr>
          <p:cNvPr id="2" name="TextBox 1">
            <a:extLst>
              <a:ext uri="{FF2B5EF4-FFF2-40B4-BE49-F238E27FC236}">
                <a16:creationId xmlns:a16="http://schemas.microsoft.com/office/drawing/2014/main" id="{B96B939B-055F-71A8-5650-7ACDBF945849}"/>
              </a:ext>
            </a:extLst>
          </p:cNvPr>
          <p:cNvSpPr txBox="1"/>
          <p:nvPr/>
        </p:nvSpPr>
        <p:spPr>
          <a:xfrm>
            <a:off x="9925050" y="6273701"/>
            <a:ext cx="2266950" cy="307777"/>
          </a:xfrm>
          <a:prstGeom prst="rect">
            <a:avLst/>
          </a:prstGeom>
          <a:noFill/>
        </p:spPr>
        <p:txBody>
          <a:bodyPr wrap="square" rtlCol="0">
            <a:spAutoFit/>
          </a:bodyPr>
          <a:lstStyle/>
          <a:p>
            <a:r>
              <a:rPr lang="en-US" sz="1400" dirty="0">
                <a:solidFill>
                  <a:schemeClr val="bg2">
                    <a:lumMod val="50000"/>
                  </a:schemeClr>
                </a:solidFill>
                <a:latin typeface="Arial Narrow" panose="020B0606020202030204" pitchFamily="34" charset="0"/>
              </a:rPr>
              <a:t>(</a:t>
            </a:r>
            <a:r>
              <a:rPr lang="en-US" sz="1400" dirty="0" err="1">
                <a:solidFill>
                  <a:schemeClr val="bg2">
                    <a:lumMod val="50000"/>
                  </a:schemeClr>
                </a:solidFill>
                <a:latin typeface="Arial Narrow" panose="020B0606020202030204" pitchFamily="34" charset="0"/>
              </a:rPr>
              <a:t>Kaarta</a:t>
            </a:r>
            <a:r>
              <a:rPr lang="en-US" sz="1400" dirty="0">
                <a:solidFill>
                  <a:schemeClr val="bg2">
                    <a:lumMod val="50000"/>
                  </a:schemeClr>
                </a:solidFill>
                <a:latin typeface="Arial Narrow" panose="020B0606020202030204" pitchFamily="34" charset="0"/>
              </a:rPr>
              <a:t> 2021)</a:t>
            </a:r>
          </a:p>
        </p:txBody>
      </p:sp>
    </p:spTree>
    <p:extLst>
      <p:ext uri="{BB962C8B-B14F-4D97-AF65-F5344CB8AC3E}">
        <p14:creationId xmlns:p14="http://schemas.microsoft.com/office/powerpoint/2010/main" val="2563156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a:extLst>
              <a:ext uri="{FF2B5EF4-FFF2-40B4-BE49-F238E27FC236}">
                <a16:creationId xmlns:a16="http://schemas.microsoft.com/office/drawing/2014/main" id="{E8D204FC-6317-4750-9242-8364C3EE7B2F}"/>
              </a:ext>
            </a:extLst>
          </p:cNvPr>
          <p:cNvSpPr txBox="1">
            <a:spLocks noChangeArrowheads="1"/>
          </p:cNvSpPr>
          <p:nvPr/>
        </p:nvSpPr>
        <p:spPr>
          <a:xfrm>
            <a:off x="2034540" y="1609726"/>
            <a:ext cx="8229600" cy="422116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endParaRPr lang="en-US" dirty="0">
              <a:latin typeface="Arial" panose="020B0604020202020204" pitchFamily="34" charset="0"/>
            </a:endParaRPr>
          </a:p>
        </p:txBody>
      </p:sp>
      <p:pic>
        <p:nvPicPr>
          <p:cNvPr id="3" name="Picture 2">
            <a:extLst>
              <a:ext uri="{FF2B5EF4-FFF2-40B4-BE49-F238E27FC236}">
                <a16:creationId xmlns:a16="http://schemas.microsoft.com/office/drawing/2014/main" id="{D55EBF43-C854-5A8E-7CEF-B404503DC83A}"/>
              </a:ext>
            </a:extLst>
          </p:cNvPr>
          <p:cNvPicPr>
            <a:picLocks noChangeAspect="1"/>
          </p:cNvPicPr>
          <p:nvPr/>
        </p:nvPicPr>
        <p:blipFill>
          <a:blip r:embed="rId3"/>
          <a:srcRect/>
          <a:stretch/>
        </p:blipFill>
        <p:spPr>
          <a:xfrm>
            <a:off x="2039593" y="1654223"/>
            <a:ext cx="8115300" cy="4276724"/>
          </a:xfrm>
          <a:prstGeom prst="rect">
            <a:avLst/>
          </a:prstGeom>
        </p:spPr>
      </p:pic>
      <p:sp>
        <p:nvSpPr>
          <p:cNvPr id="7" name="Text Placeholder 7">
            <a:extLst>
              <a:ext uri="{FF2B5EF4-FFF2-40B4-BE49-F238E27FC236}">
                <a16:creationId xmlns:a16="http://schemas.microsoft.com/office/drawing/2014/main" id="{DAE93C82-9DEA-F28E-2835-FD5D20DC0176}"/>
              </a:ext>
            </a:extLst>
          </p:cNvPr>
          <p:cNvSpPr>
            <a:spLocks noGrp="1"/>
          </p:cNvSpPr>
          <p:nvPr>
            <p:ph type="body" sz="quarter" idx="13"/>
          </p:nvPr>
        </p:nvSpPr>
        <p:spPr>
          <a:xfrm>
            <a:off x="429768" y="6604780"/>
            <a:ext cx="4114800" cy="274320"/>
          </a:xfrm>
        </p:spPr>
        <p:txBody>
          <a:bodyPr>
            <a:normAutofit lnSpcReduction="10000"/>
          </a:bodyPr>
          <a:lstStyle/>
          <a:p>
            <a:r>
              <a:rPr lang="en-US" dirty="0"/>
              <a:t>SLAM Overview</a:t>
            </a:r>
          </a:p>
        </p:txBody>
      </p:sp>
      <p:sp>
        <p:nvSpPr>
          <p:cNvPr id="2" name="TextBox 1">
            <a:extLst>
              <a:ext uri="{FF2B5EF4-FFF2-40B4-BE49-F238E27FC236}">
                <a16:creationId xmlns:a16="http://schemas.microsoft.com/office/drawing/2014/main" id="{0C48289D-2E7B-49C4-929C-C5F30A072A07}"/>
              </a:ext>
            </a:extLst>
          </p:cNvPr>
          <p:cNvSpPr txBox="1"/>
          <p:nvPr/>
        </p:nvSpPr>
        <p:spPr>
          <a:xfrm>
            <a:off x="9925050" y="6273701"/>
            <a:ext cx="2266950" cy="307777"/>
          </a:xfrm>
          <a:prstGeom prst="rect">
            <a:avLst/>
          </a:prstGeom>
          <a:noFill/>
        </p:spPr>
        <p:txBody>
          <a:bodyPr wrap="square" rtlCol="0">
            <a:spAutoFit/>
          </a:bodyPr>
          <a:lstStyle/>
          <a:p>
            <a:r>
              <a:rPr lang="en-US" sz="1400" dirty="0">
                <a:solidFill>
                  <a:schemeClr val="bg2">
                    <a:lumMod val="50000"/>
                  </a:schemeClr>
                </a:solidFill>
                <a:latin typeface="Arial Narrow" panose="020B0606020202030204" pitchFamily="34" charset="0"/>
              </a:rPr>
              <a:t>(</a:t>
            </a:r>
            <a:r>
              <a:rPr lang="en-US" sz="1400" dirty="0" err="1">
                <a:solidFill>
                  <a:schemeClr val="bg2">
                    <a:lumMod val="50000"/>
                  </a:schemeClr>
                </a:solidFill>
                <a:latin typeface="Arial Narrow" panose="020B0606020202030204" pitchFamily="34" charset="0"/>
              </a:rPr>
              <a:t>Kaarta</a:t>
            </a:r>
            <a:r>
              <a:rPr lang="en-US" sz="1400" dirty="0">
                <a:solidFill>
                  <a:schemeClr val="bg2">
                    <a:lumMod val="50000"/>
                  </a:schemeClr>
                </a:solidFill>
                <a:latin typeface="Arial Narrow" panose="020B0606020202030204" pitchFamily="34" charset="0"/>
              </a:rPr>
              <a:t> 2021)</a:t>
            </a:r>
          </a:p>
        </p:txBody>
      </p:sp>
    </p:spTree>
    <p:extLst>
      <p:ext uri="{BB962C8B-B14F-4D97-AF65-F5344CB8AC3E}">
        <p14:creationId xmlns:p14="http://schemas.microsoft.com/office/powerpoint/2010/main" val="15631241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a:extLst>
              <a:ext uri="{FF2B5EF4-FFF2-40B4-BE49-F238E27FC236}">
                <a16:creationId xmlns:a16="http://schemas.microsoft.com/office/drawing/2014/main" id="{E8D204FC-6317-4750-9242-8364C3EE7B2F}"/>
              </a:ext>
            </a:extLst>
          </p:cNvPr>
          <p:cNvSpPr txBox="1">
            <a:spLocks noChangeArrowheads="1"/>
          </p:cNvSpPr>
          <p:nvPr/>
        </p:nvSpPr>
        <p:spPr>
          <a:xfrm>
            <a:off x="2034540" y="1609726"/>
            <a:ext cx="8229600" cy="422116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endParaRPr lang="en-US" dirty="0">
              <a:latin typeface="Arial" panose="020B0604020202020204" pitchFamily="34" charset="0"/>
            </a:endParaRPr>
          </a:p>
        </p:txBody>
      </p:sp>
      <p:pic>
        <p:nvPicPr>
          <p:cNvPr id="3" name="Picture 2">
            <a:extLst>
              <a:ext uri="{FF2B5EF4-FFF2-40B4-BE49-F238E27FC236}">
                <a16:creationId xmlns:a16="http://schemas.microsoft.com/office/drawing/2014/main" id="{5D5711E4-9D65-8EC0-5C46-5F0512062C89}"/>
              </a:ext>
            </a:extLst>
          </p:cNvPr>
          <p:cNvPicPr>
            <a:picLocks noChangeAspect="1"/>
          </p:cNvPicPr>
          <p:nvPr/>
        </p:nvPicPr>
        <p:blipFill>
          <a:blip r:embed="rId3"/>
          <a:stretch>
            <a:fillRect/>
          </a:stretch>
        </p:blipFill>
        <p:spPr>
          <a:xfrm>
            <a:off x="2029968" y="1662284"/>
            <a:ext cx="8115300" cy="4267200"/>
          </a:xfrm>
          <a:prstGeom prst="rect">
            <a:avLst/>
          </a:prstGeom>
        </p:spPr>
      </p:pic>
      <p:sp>
        <p:nvSpPr>
          <p:cNvPr id="7" name="Text Placeholder 7">
            <a:extLst>
              <a:ext uri="{FF2B5EF4-FFF2-40B4-BE49-F238E27FC236}">
                <a16:creationId xmlns:a16="http://schemas.microsoft.com/office/drawing/2014/main" id="{FE1AF0E1-D17A-6204-62E9-12729B6AC71E}"/>
              </a:ext>
            </a:extLst>
          </p:cNvPr>
          <p:cNvSpPr>
            <a:spLocks noGrp="1"/>
          </p:cNvSpPr>
          <p:nvPr>
            <p:ph type="body" sz="quarter" idx="13"/>
          </p:nvPr>
        </p:nvSpPr>
        <p:spPr>
          <a:xfrm>
            <a:off x="429768" y="6604780"/>
            <a:ext cx="4114800" cy="274320"/>
          </a:xfrm>
        </p:spPr>
        <p:txBody>
          <a:bodyPr>
            <a:normAutofit lnSpcReduction="10000"/>
          </a:bodyPr>
          <a:lstStyle/>
          <a:p>
            <a:r>
              <a:rPr lang="en-US" dirty="0"/>
              <a:t>SLAM Overview</a:t>
            </a:r>
          </a:p>
        </p:txBody>
      </p:sp>
      <p:sp>
        <p:nvSpPr>
          <p:cNvPr id="2" name="TextBox 1">
            <a:extLst>
              <a:ext uri="{FF2B5EF4-FFF2-40B4-BE49-F238E27FC236}">
                <a16:creationId xmlns:a16="http://schemas.microsoft.com/office/drawing/2014/main" id="{8D5FBF91-E958-8C1B-63C7-C64FC44353E2}"/>
              </a:ext>
            </a:extLst>
          </p:cNvPr>
          <p:cNvSpPr txBox="1"/>
          <p:nvPr/>
        </p:nvSpPr>
        <p:spPr>
          <a:xfrm>
            <a:off x="9925050" y="6273701"/>
            <a:ext cx="2266950" cy="307777"/>
          </a:xfrm>
          <a:prstGeom prst="rect">
            <a:avLst/>
          </a:prstGeom>
          <a:noFill/>
        </p:spPr>
        <p:txBody>
          <a:bodyPr wrap="square" rtlCol="0">
            <a:spAutoFit/>
          </a:bodyPr>
          <a:lstStyle/>
          <a:p>
            <a:r>
              <a:rPr lang="en-US" sz="1400" dirty="0">
                <a:solidFill>
                  <a:schemeClr val="bg2">
                    <a:lumMod val="50000"/>
                  </a:schemeClr>
                </a:solidFill>
                <a:latin typeface="Arial Narrow" panose="020B0606020202030204" pitchFamily="34" charset="0"/>
              </a:rPr>
              <a:t>(</a:t>
            </a:r>
            <a:r>
              <a:rPr lang="en-US" sz="1400" dirty="0" err="1">
                <a:solidFill>
                  <a:schemeClr val="bg2">
                    <a:lumMod val="50000"/>
                  </a:schemeClr>
                </a:solidFill>
                <a:latin typeface="Arial Narrow" panose="020B0606020202030204" pitchFamily="34" charset="0"/>
              </a:rPr>
              <a:t>Kaarta</a:t>
            </a:r>
            <a:r>
              <a:rPr lang="en-US" sz="1400" dirty="0">
                <a:solidFill>
                  <a:schemeClr val="bg2">
                    <a:lumMod val="50000"/>
                  </a:schemeClr>
                </a:solidFill>
                <a:latin typeface="Arial Narrow" panose="020B0606020202030204" pitchFamily="34" charset="0"/>
              </a:rPr>
              <a:t> 2021)</a:t>
            </a:r>
          </a:p>
        </p:txBody>
      </p:sp>
    </p:spTree>
    <p:extLst>
      <p:ext uri="{BB962C8B-B14F-4D97-AF65-F5344CB8AC3E}">
        <p14:creationId xmlns:p14="http://schemas.microsoft.com/office/powerpoint/2010/main" val="1113598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a:extLst>
              <a:ext uri="{FF2B5EF4-FFF2-40B4-BE49-F238E27FC236}">
                <a16:creationId xmlns:a16="http://schemas.microsoft.com/office/drawing/2014/main" id="{E8D204FC-6317-4750-9242-8364C3EE7B2F}"/>
              </a:ext>
            </a:extLst>
          </p:cNvPr>
          <p:cNvSpPr txBox="1">
            <a:spLocks noChangeArrowheads="1"/>
          </p:cNvSpPr>
          <p:nvPr/>
        </p:nvSpPr>
        <p:spPr>
          <a:xfrm>
            <a:off x="2034540" y="1609726"/>
            <a:ext cx="8229600" cy="422116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endParaRPr lang="en-US" dirty="0">
              <a:latin typeface="Arial" panose="020B0604020202020204" pitchFamily="34" charset="0"/>
            </a:endParaRPr>
          </a:p>
        </p:txBody>
      </p:sp>
      <p:pic>
        <p:nvPicPr>
          <p:cNvPr id="3" name="Picture 2">
            <a:extLst>
              <a:ext uri="{FF2B5EF4-FFF2-40B4-BE49-F238E27FC236}">
                <a16:creationId xmlns:a16="http://schemas.microsoft.com/office/drawing/2014/main" id="{DE7C0B0E-0B26-0AAD-3191-38D830152577}"/>
              </a:ext>
            </a:extLst>
          </p:cNvPr>
          <p:cNvPicPr>
            <a:picLocks noChangeAspect="1"/>
          </p:cNvPicPr>
          <p:nvPr/>
        </p:nvPicPr>
        <p:blipFill>
          <a:blip r:embed="rId3"/>
          <a:srcRect/>
          <a:stretch/>
        </p:blipFill>
        <p:spPr>
          <a:xfrm>
            <a:off x="2052737" y="476250"/>
            <a:ext cx="8105774" cy="5905500"/>
          </a:xfrm>
          <a:prstGeom prst="rect">
            <a:avLst/>
          </a:prstGeom>
        </p:spPr>
      </p:pic>
      <p:sp>
        <p:nvSpPr>
          <p:cNvPr id="8" name="Text Placeholder 7">
            <a:extLst>
              <a:ext uri="{FF2B5EF4-FFF2-40B4-BE49-F238E27FC236}">
                <a16:creationId xmlns:a16="http://schemas.microsoft.com/office/drawing/2014/main" id="{30787F01-3534-9ECA-3A22-5BA65C8DA864}"/>
              </a:ext>
            </a:extLst>
          </p:cNvPr>
          <p:cNvSpPr>
            <a:spLocks noGrp="1"/>
          </p:cNvSpPr>
          <p:nvPr>
            <p:ph type="body" sz="quarter" idx="13"/>
          </p:nvPr>
        </p:nvSpPr>
        <p:spPr>
          <a:xfrm>
            <a:off x="429768" y="6604780"/>
            <a:ext cx="4114800" cy="274320"/>
          </a:xfrm>
        </p:spPr>
        <p:txBody>
          <a:bodyPr>
            <a:normAutofit lnSpcReduction="10000"/>
          </a:bodyPr>
          <a:lstStyle/>
          <a:p>
            <a:r>
              <a:rPr lang="en-US" dirty="0"/>
              <a:t>SLAM Overview</a:t>
            </a:r>
          </a:p>
        </p:txBody>
      </p:sp>
      <p:sp>
        <p:nvSpPr>
          <p:cNvPr id="2" name="TextBox 1">
            <a:extLst>
              <a:ext uri="{FF2B5EF4-FFF2-40B4-BE49-F238E27FC236}">
                <a16:creationId xmlns:a16="http://schemas.microsoft.com/office/drawing/2014/main" id="{5C7744ED-DC26-A4BB-79E4-B764403AC145}"/>
              </a:ext>
            </a:extLst>
          </p:cNvPr>
          <p:cNvSpPr txBox="1"/>
          <p:nvPr/>
        </p:nvSpPr>
        <p:spPr>
          <a:xfrm>
            <a:off x="9925050" y="6273701"/>
            <a:ext cx="2266950" cy="307777"/>
          </a:xfrm>
          <a:prstGeom prst="rect">
            <a:avLst/>
          </a:prstGeom>
          <a:noFill/>
        </p:spPr>
        <p:txBody>
          <a:bodyPr wrap="square" rtlCol="0">
            <a:spAutoFit/>
          </a:bodyPr>
          <a:lstStyle/>
          <a:p>
            <a:r>
              <a:rPr lang="en-US" sz="1400" dirty="0">
                <a:solidFill>
                  <a:schemeClr val="bg2">
                    <a:lumMod val="50000"/>
                  </a:schemeClr>
                </a:solidFill>
                <a:latin typeface="Arial Narrow" panose="020B0606020202030204" pitchFamily="34" charset="0"/>
              </a:rPr>
              <a:t>(</a:t>
            </a:r>
            <a:r>
              <a:rPr lang="en-US" sz="1400" dirty="0" err="1">
                <a:solidFill>
                  <a:schemeClr val="bg2">
                    <a:lumMod val="50000"/>
                  </a:schemeClr>
                </a:solidFill>
                <a:latin typeface="Arial Narrow" panose="020B0606020202030204" pitchFamily="34" charset="0"/>
              </a:rPr>
              <a:t>Kaarta</a:t>
            </a:r>
            <a:r>
              <a:rPr lang="en-US" sz="1400" dirty="0">
                <a:solidFill>
                  <a:schemeClr val="bg2">
                    <a:lumMod val="50000"/>
                  </a:schemeClr>
                </a:solidFill>
                <a:latin typeface="Arial Narrow" panose="020B0606020202030204" pitchFamily="34" charset="0"/>
              </a:rPr>
              <a:t> 2021)</a:t>
            </a:r>
          </a:p>
        </p:txBody>
      </p:sp>
    </p:spTree>
    <p:extLst>
      <p:ext uri="{BB962C8B-B14F-4D97-AF65-F5344CB8AC3E}">
        <p14:creationId xmlns:p14="http://schemas.microsoft.com/office/powerpoint/2010/main" val="1659341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ne">
            <a:hlinkClick r:id="" action="ppaction://media"/>
            <a:extLst>
              <a:ext uri="{FF2B5EF4-FFF2-40B4-BE49-F238E27FC236}">
                <a16:creationId xmlns:a16="http://schemas.microsoft.com/office/drawing/2014/main" id="{BCD2CC30-9FAD-4447-A950-7D847CA5E1F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 y="454344"/>
            <a:ext cx="10972800" cy="5949312"/>
          </a:xfrm>
          <a:prstGeom prst="rect">
            <a:avLst/>
          </a:prstGeom>
          <a:ln w="28575" cap="sq">
            <a:noFill/>
            <a:miter lim="800000"/>
          </a:ln>
          <a:effectLst>
            <a:outerShdw blurRad="57150" dist="50800" dir="2700000" algn="tl" rotWithShape="0">
              <a:srgbClr val="000000">
                <a:alpha val="40000"/>
              </a:srgbClr>
            </a:outerShdw>
          </a:effectLst>
        </p:spPr>
      </p:pic>
      <p:sp>
        <p:nvSpPr>
          <p:cNvPr id="5" name="Text Placeholder 7">
            <a:extLst>
              <a:ext uri="{FF2B5EF4-FFF2-40B4-BE49-F238E27FC236}">
                <a16:creationId xmlns:a16="http://schemas.microsoft.com/office/drawing/2014/main" id="{6944C171-37EF-51E3-66A7-B73B4924BA2C}"/>
              </a:ext>
            </a:extLst>
          </p:cNvPr>
          <p:cNvSpPr>
            <a:spLocks noGrp="1"/>
          </p:cNvSpPr>
          <p:nvPr>
            <p:ph type="body" sz="quarter" idx="13"/>
          </p:nvPr>
        </p:nvSpPr>
        <p:spPr>
          <a:xfrm>
            <a:off x="429768" y="6604780"/>
            <a:ext cx="4114800" cy="274320"/>
          </a:xfrm>
        </p:spPr>
        <p:txBody>
          <a:bodyPr>
            <a:normAutofit lnSpcReduction="10000"/>
          </a:bodyPr>
          <a:lstStyle/>
          <a:p>
            <a:r>
              <a:rPr lang="en-US" dirty="0"/>
              <a:t>SLAM Overview</a:t>
            </a:r>
          </a:p>
        </p:txBody>
      </p:sp>
      <p:sp>
        <p:nvSpPr>
          <p:cNvPr id="2" name="TextBox 1">
            <a:extLst>
              <a:ext uri="{FF2B5EF4-FFF2-40B4-BE49-F238E27FC236}">
                <a16:creationId xmlns:a16="http://schemas.microsoft.com/office/drawing/2014/main" id="{9E611915-B792-1172-2319-9D90298B1B3C}"/>
              </a:ext>
            </a:extLst>
          </p:cNvPr>
          <p:cNvSpPr txBox="1"/>
          <p:nvPr/>
        </p:nvSpPr>
        <p:spPr>
          <a:xfrm>
            <a:off x="10881360" y="6373368"/>
            <a:ext cx="788999" cy="230832"/>
          </a:xfrm>
          <a:prstGeom prst="rect">
            <a:avLst/>
          </a:prstGeom>
          <a:noFill/>
        </p:spPr>
        <p:txBody>
          <a:bodyPr wrap="none" rtlCol="0">
            <a:spAutoFit/>
          </a:bodyPr>
          <a:lstStyle/>
          <a:p>
            <a:r>
              <a:rPr lang="en-US" sz="900" dirty="0">
                <a:solidFill>
                  <a:schemeClr val="bg2">
                    <a:lumMod val="50000"/>
                  </a:schemeClr>
                </a:solidFill>
                <a:latin typeface="Arial Narrow" panose="020B0606020202030204" pitchFamily="34" charset="0"/>
              </a:rPr>
              <a:t>(Jacobs 2023)</a:t>
            </a:r>
          </a:p>
        </p:txBody>
      </p:sp>
    </p:spTree>
    <p:extLst>
      <p:ext uri="{BB962C8B-B14F-4D97-AF65-F5344CB8AC3E}">
        <p14:creationId xmlns:p14="http://schemas.microsoft.com/office/powerpoint/2010/main" val="407883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B03165-EE2E-2174-9063-5C452BF00331}"/>
              </a:ext>
            </a:extLst>
          </p:cNvPr>
          <p:cNvSpPr>
            <a:spLocks noGrp="1"/>
          </p:cNvSpPr>
          <p:nvPr>
            <p:ph type="title"/>
          </p:nvPr>
        </p:nvSpPr>
        <p:spPr/>
        <p:txBody>
          <a:bodyPr/>
          <a:lstStyle/>
          <a:p>
            <a:r>
              <a:rPr lang="en-US" dirty="0"/>
              <a:t>What is SLAM?</a:t>
            </a:r>
          </a:p>
        </p:txBody>
      </p:sp>
      <p:sp>
        <p:nvSpPr>
          <p:cNvPr id="10" name="Content Placeholder 9">
            <a:extLst>
              <a:ext uri="{FF2B5EF4-FFF2-40B4-BE49-F238E27FC236}">
                <a16:creationId xmlns:a16="http://schemas.microsoft.com/office/drawing/2014/main" id="{5BB2995B-EDA6-0FB0-85A0-E1F3CA537063}"/>
              </a:ext>
            </a:extLst>
          </p:cNvPr>
          <p:cNvSpPr txBox="1">
            <a:spLocks noGrp="1"/>
          </p:cNvSpPr>
          <p:nvPr>
            <p:ph idx="1"/>
          </p:nvPr>
        </p:nvSpPr>
        <p:spPr>
          <a:xfrm>
            <a:off x="448056" y="1572768"/>
            <a:ext cx="11077575" cy="4351338"/>
          </a:xfrm>
        </p:spPr>
        <p:txBody>
          <a:bodyPr>
            <a:normAutofit/>
          </a:bodyPr>
          <a:lstStyle/>
          <a:p>
            <a:pPr marL="0" lvl="1" indent="0">
              <a:spcBef>
                <a:spcPts val="1000"/>
              </a:spcBef>
              <a:buNone/>
            </a:pPr>
            <a:r>
              <a:rPr lang="en-US" dirty="0"/>
              <a:t>Now we can take AGC (and other technologies) into the woods at our MRSs.</a:t>
            </a:r>
          </a:p>
        </p:txBody>
      </p:sp>
      <p:pic>
        <p:nvPicPr>
          <p:cNvPr id="2" name="Picture 1">
            <a:extLst>
              <a:ext uri="{FF2B5EF4-FFF2-40B4-BE49-F238E27FC236}">
                <a16:creationId xmlns:a16="http://schemas.microsoft.com/office/drawing/2014/main" id="{65965DCA-080A-5E35-A60C-02C3B00F6E41}"/>
              </a:ext>
            </a:extLst>
          </p:cNvPr>
          <p:cNvPicPr>
            <a:picLocks noChangeAspect="1"/>
          </p:cNvPicPr>
          <p:nvPr/>
        </p:nvPicPr>
        <p:blipFill rotWithShape="1">
          <a:blip r:embed="rId3"/>
          <a:srcRect l="13380" t="18866" b="-1"/>
          <a:stretch/>
        </p:blipFill>
        <p:spPr>
          <a:xfrm>
            <a:off x="1524000" y="2320413"/>
            <a:ext cx="9144000" cy="4017034"/>
          </a:xfrm>
          <a:prstGeom prst="rect">
            <a:avLst/>
          </a:prstGeom>
          <a:effectLst>
            <a:outerShdw blurRad="152400" dist="76200" dir="2700000" algn="tl" rotWithShape="0">
              <a:prstClr val="black">
                <a:alpha val="30000"/>
              </a:prstClr>
            </a:outerShdw>
          </a:effectLst>
        </p:spPr>
      </p:pic>
      <p:pic>
        <p:nvPicPr>
          <p:cNvPr id="5" name="Picture 4">
            <a:extLst>
              <a:ext uri="{FF2B5EF4-FFF2-40B4-BE49-F238E27FC236}">
                <a16:creationId xmlns:a16="http://schemas.microsoft.com/office/drawing/2014/main" id="{8AA1E51A-4AD9-3380-BB52-7F0C8A21C1B5}"/>
              </a:ext>
            </a:extLst>
          </p:cNvPr>
          <p:cNvPicPr>
            <a:picLocks noChangeAspect="1"/>
          </p:cNvPicPr>
          <p:nvPr/>
        </p:nvPicPr>
        <p:blipFill>
          <a:blip r:embed="rId4"/>
          <a:stretch>
            <a:fillRect/>
          </a:stretch>
        </p:blipFill>
        <p:spPr>
          <a:xfrm>
            <a:off x="7138075" y="2534274"/>
            <a:ext cx="3878663" cy="3589313"/>
          </a:xfrm>
          <a:prstGeom prst="rect">
            <a:avLst/>
          </a:prstGeom>
          <a:effectLst>
            <a:outerShdw blurRad="152400" dist="76200" dir="2700000" algn="tl" rotWithShape="0">
              <a:prstClr val="black">
                <a:alpha val="30000"/>
              </a:prstClr>
            </a:outerShdw>
          </a:effectLst>
        </p:spPr>
      </p:pic>
      <p:sp>
        <p:nvSpPr>
          <p:cNvPr id="7" name="Text Placeholder 7">
            <a:extLst>
              <a:ext uri="{FF2B5EF4-FFF2-40B4-BE49-F238E27FC236}">
                <a16:creationId xmlns:a16="http://schemas.microsoft.com/office/drawing/2014/main" id="{5A6B1FFF-8CB2-09EE-9E34-13AECD8B3236}"/>
              </a:ext>
            </a:extLst>
          </p:cNvPr>
          <p:cNvSpPr>
            <a:spLocks noGrp="1"/>
          </p:cNvSpPr>
          <p:nvPr>
            <p:ph type="body" sz="quarter" idx="13"/>
          </p:nvPr>
        </p:nvSpPr>
        <p:spPr>
          <a:xfrm>
            <a:off x="429768" y="6604780"/>
            <a:ext cx="4114800" cy="274320"/>
          </a:xfrm>
        </p:spPr>
        <p:txBody>
          <a:bodyPr>
            <a:normAutofit lnSpcReduction="10000"/>
          </a:bodyPr>
          <a:lstStyle/>
          <a:p>
            <a:r>
              <a:rPr lang="en-US" dirty="0"/>
              <a:t>SLAM Overview</a:t>
            </a:r>
          </a:p>
        </p:txBody>
      </p:sp>
      <p:sp>
        <p:nvSpPr>
          <p:cNvPr id="4" name="TextBox 3">
            <a:extLst>
              <a:ext uri="{FF2B5EF4-FFF2-40B4-BE49-F238E27FC236}">
                <a16:creationId xmlns:a16="http://schemas.microsoft.com/office/drawing/2014/main" id="{9475E9F7-B410-71A2-7050-3992BEC842C7}"/>
              </a:ext>
            </a:extLst>
          </p:cNvPr>
          <p:cNvSpPr txBox="1"/>
          <p:nvPr/>
        </p:nvSpPr>
        <p:spPr>
          <a:xfrm>
            <a:off x="10789920" y="6309360"/>
            <a:ext cx="1119217"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(Jacobs 2023)</a:t>
            </a:r>
          </a:p>
        </p:txBody>
      </p:sp>
    </p:spTree>
    <p:extLst>
      <p:ext uri="{BB962C8B-B14F-4D97-AF65-F5344CB8AC3E}">
        <p14:creationId xmlns:p14="http://schemas.microsoft.com/office/powerpoint/2010/main" val="898909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B03165-EE2E-2174-9063-5C452BF00331}"/>
              </a:ext>
            </a:extLst>
          </p:cNvPr>
          <p:cNvSpPr>
            <a:spLocks noGrp="1"/>
          </p:cNvSpPr>
          <p:nvPr>
            <p:ph type="title"/>
          </p:nvPr>
        </p:nvSpPr>
        <p:spPr/>
        <p:txBody>
          <a:bodyPr/>
          <a:lstStyle/>
          <a:p>
            <a:r>
              <a:rPr lang="en-US" dirty="0"/>
              <a:t>Benefits of SLAM</a:t>
            </a:r>
          </a:p>
        </p:txBody>
      </p:sp>
      <p:sp>
        <p:nvSpPr>
          <p:cNvPr id="10" name="Content Placeholder 9">
            <a:extLst>
              <a:ext uri="{FF2B5EF4-FFF2-40B4-BE49-F238E27FC236}">
                <a16:creationId xmlns:a16="http://schemas.microsoft.com/office/drawing/2014/main" id="{5BB2995B-EDA6-0FB0-85A0-E1F3CA537063}"/>
              </a:ext>
            </a:extLst>
          </p:cNvPr>
          <p:cNvSpPr txBox="1">
            <a:spLocks noGrp="1"/>
          </p:cNvSpPr>
          <p:nvPr>
            <p:ph idx="1"/>
          </p:nvPr>
        </p:nvSpPr>
        <p:spPr>
          <a:xfrm>
            <a:off x="447674" y="1571750"/>
            <a:ext cx="10906125" cy="821250"/>
          </a:xfrm>
          <a:prstGeom prst="rect">
            <a:avLst/>
          </a:prstGeom>
          <a:noFill/>
        </p:spPr>
        <p:txBody>
          <a:bodyPr wrap="square" rtlCol="0">
            <a:spAutoFit/>
          </a:bodyPr>
          <a:lstStyle/>
          <a:p>
            <a:pPr marL="0" lvl="1" indent="0">
              <a:spcBef>
                <a:spcPts val="1000"/>
              </a:spcBef>
              <a:buNone/>
            </a:pPr>
            <a:r>
              <a:rPr lang="en-US" dirty="0"/>
              <a:t>Now we can take AGC (and other technologies) into the woods at our MRSs.</a:t>
            </a:r>
          </a:p>
          <a:p>
            <a:pPr marL="342900" lvl="1" indent="-342900">
              <a:spcAft>
                <a:spcPts val="600"/>
              </a:spcAft>
              <a:buFont typeface="Arial" panose="020B0604020202020204" pitchFamily="34" charset="0"/>
              <a:buChar char="•"/>
            </a:pPr>
            <a:endParaRPr lang="en-US"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6" name="Content Placeholder 9">
            <a:extLst>
              <a:ext uri="{FF2B5EF4-FFF2-40B4-BE49-F238E27FC236}">
                <a16:creationId xmlns:a16="http://schemas.microsoft.com/office/drawing/2014/main" id="{71716CF3-1D1D-24C3-A533-8E3F0D65FFD1}"/>
              </a:ext>
            </a:extLst>
          </p:cNvPr>
          <p:cNvSpPr txBox="1">
            <a:spLocks/>
          </p:cNvSpPr>
          <p:nvPr/>
        </p:nvSpPr>
        <p:spPr>
          <a:xfrm>
            <a:off x="447674" y="2283098"/>
            <a:ext cx="6299876" cy="3725122"/>
          </a:xfrm>
          <a:prstGeom prst="rect">
            <a:avLst/>
          </a:prstGeom>
          <a:noFill/>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This allows for more defensible data across an entire site and potential scope, schedule, and budget benefits:</a:t>
            </a:r>
          </a:p>
          <a:p>
            <a:pPr lvl="1">
              <a:spcBef>
                <a:spcPts val="1000"/>
              </a:spcBef>
            </a:pPr>
            <a:r>
              <a:rPr lang="en-US" sz="1800" dirty="0"/>
              <a:t>Accurate positional data allow for application of AGC</a:t>
            </a:r>
          </a:p>
          <a:p>
            <a:pPr lvl="1">
              <a:spcBef>
                <a:spcPts val="1000"/>
              </a:spcBef>
            </a:pPr>
            <a:r>
              <a:rPr lang="en-US" sz="1800" dirty="0"/>
              <a:t>AGC’s improved data quality adds assurance that investigative goals are met</a:t>
            </a:r>
          </a:p>
          <a:p>
            <a:pPr lvl="1">
              <a:spcBef>
                <a:spcPts val="1000"/>
              </a:spcBef>
            </a:pPr>
            <a:r>
              <a:rPr lang="en-US" sz="1800" dirty="0"/>
              <a:t>Allows for an even application of the investigation (compared to mixing AGC, fiducial DGM, and analog)</a:t>
            </a:r>
          </a:p>
          <a:p>
            <a:pPr lvl="1">
              <a:spcBef>
                <a:spcPts val="1000"/>
              </a:spcBef>
            </a:pPr>
            <a:r>
              <a:rPr lang="en-US" sz="1800" dirty="0"/>
              <a:t>Better RIs lead to better Remedial Designs/Remedial Actions and outcomes</a:t>
            </a:r>
          </a:p>
          <a:p>
            <a:pPr lvl="1">
              <a:spcBef>
                <a:spcPts val="1000"/>
              </a:spcBef>
            </a:pPr>
            <a:r>
              <a:rPr lang="en-US" sz="1800" dirty="0"/>
              <a:t>Generation of 3D model can be applied to the </a:t>
            </a:r>
            <a:r>
              <a:rPr lang="en-US" sz="1800" dirty="0" err="1"/>
              <a:t>CSM</a:t>
            </a:r>
            <a:r>
              <a:rPr lang="en-US" sz="1800" dirty="0"/>
              <a:t> (digital elevation model, and vertical distribution</a:t>
            </a:r>
            <a:br>
              <a:rPr lang="en-US" sz="1800" dirty="0"/>
            </a:br>
            <a:r>
              <a:rPr lang="en-US" sz="1800" dirty="0"/>
              <a:t>of MEC)</a:t>
            </a:r>
          </a:p>
        </p:txBody>
      </p:sp>
      <p:sp>
        <p:nvSpPr>
          <p:cNvPr id="2" name="TextBox 1">
            <a:extLst>
              <a:ext uri="{FF2B5EF4-FFF2-40B4-BE49-F238E27FC236}">
                <a16:creationId xmlns:a16="http://schemas.microsoft.com/office/drawing/2014/main" id="{A2E1EF09-E390-B012-EED9-70E86592D9BD}"/>
              </a:ext>
            </a:extLst>
          </p:cNvPr>
          <p:cNvSpPr txBox="1"/>
          <p:nvPr/>
        </p:nvSpPr>
        <p:spPr>
          <a:xfrm>
            <a:off x="447674" y="6206604"/>
            <a:ext cx="3604438" cy="307777"/>
          </a:xfrm>
          <a:prstGeom prst="rect">
            <a:avLst/>
          </a:prstGeom>
          <a:noFill/>
        </p:spPr>
        <p:txBody>
          <a:bodyPr wrap="square" rtlCol="0">
            <a:spAutoFit/>
          </a:bodyPr>
          <a:lstStyle/>
          <a:p>
            <a:r>
              <a:rPr lang="en-US" sz="1400" dirty="0">
                <a:solidFill>
                  <a:schemeClr val="tx1">
                    <a:lumMod val="75000"/>
                    <a:lumOff val="25000"/>
                  </a:schemeClr>
                </a:solidFill>
                <a:latin typeface="Arial" panose="020B0604020202020204" pitchFamily="34" charset="0"/>
                <a:cs typeface="Arial" panose="020B0604020202020204" pitchFamily="34" charset="0"/>
              </a:rPr>
              <a:t>RI: Remedial Investigation</a:t>
            </a:r>
          </a:p>
        </p:txBody>
      </p:sp>
      <p:sp>
        <p:nvSpPr>
          <p:cNvPr id="9" name="Text Placeholder 7">
            <a:extLst>
              <a:ext uri="{FF2B5EF4-FFF2-40B4-BE49-F238E27FC236}">
                <a16:creationId xmlns:a16="http://schemas.microsoft.com/office/drawing/2014/main" id="{C3ABF711-2A72-06A0-DC9C-069FCA78C89E}"/>
              </a:ext>
            </a:extLst>
          </p:cNvPr>
          <p:cNvSpPr>
            <a:spLocks noGrp="1"/>
          </p:cNvSpPr>
          <p:nvPr>
            <p:ph type="body" sz="quarter" idx="13"/>
          </p:nvPr>
        </p:nvSpPr>
        <p:spPr>
          <a:xfrm>
            <a:off x="429768" y="6604780"/>
            <a:ext cx="4114800" cy="274320"/>
          </a:xfrm>
        </p:spPr>
        <p:txBody>
          <a:bodyPr>
            <a:normAutofit lnSpcReduction="10000"/>
          </a:bodyPr>
          <a:lstStyle/>
          <a:p>
            <a:r>
              <a:rPr lang="en-US" dirty="0"/>
              <a:t>SLAM Overview</a:t>
            </a:r>
          </a:p>
        </p:txBody>
      </p:sp>
      <p:pic>
        <p:nvPicPr>
          <p:cNvPr id="4" name="Picture 3">
            <a:extLst>
              <a:ext uri="{FF2B5EF4-FFF2-40B4-BE49-F238E27FC236}">
                <a16:creationId xmlns:a16="http://schemas.microsoft.com/office/drawing/2014/main" id="{D1D89E41-3D3D-E238-E8EF-9180866DDF5D}"/>
              </a:ext>
            </a:extLst>
          </p:cNvPr>
          <p:cNvPicPr>
            <a:picLocks noChangeAspect="1"/>
          </p:cNvPicPr>
          <p:nvPr/>
        </p:nvPicPr>
        <p:blipFill>
          <a:blip r:embed="rId3"/>
          <a:stretch>
            <a:fillRect/>
          </a:stretch>
        </p:blipFill>
        <p:spPr>
          <a:xfrm>
            <a:off x="7138075" y="2534274"/>
            <a:ext cx="3878663" cy="3589313"/>
          </a:xfrm>
          <a:prstGeom prst="rect">
            <a:avLst/>
          </a:prstGeom>
          <a:effectLst>
            <a:outerShdw blurRad="152400" dist="76200" dir="2700000" algn="tl" rotWithShape="0">
              <a:prstClr val="black">
                <a:alpha val="30000"/>
              </a:prstClr>
            </a:outerShdw>
          </a:effectLst>
        </p:spPr>
      </p:pic>
      <p:sp>
        <p:nvSpPr>
          <p:cNvPr id="5" name="TextBox 4">
            <a:extLst>
              <a:ext uri="{FF2B5EF4-FFF2-40B4-BE49-F238E27FC236}">
                <a16:creationId xmlns:a16="http://schemas.microsoft.com/office/drawing/2014/main" id="{9FDCF3C8-8086-DAE9-9E02-C6A786A309C3}"/>
              </a:ext>
            </a:extLst>
          </p:cNvPr>
          <p:cNvSpPr txBox="1"/>
          <p:nvPr/>
        </p:nvSpPr>
        <p:spPr>
          <a:xfrm>
            <a:off x="10789920" y="6309360"/>
            <a:ext cx="1119217"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(Jacobs 2023)</a:t>
            </a:r>
          </a:p>
        </p:txBody>
      </p:sp>
    </p:spTree>
    <p:extLst>
      <p:ext uri="{BB962C8B-B14F-4D97-AF65-F5344CB8AC3E}">
        <p14:creationId xmlns:p14="http://schemas.microsoft.com/office/powerpoint/2010/main" val="29619246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B03165-EE2E-2174-9063-5C452BF00331}"/>
              </a:ext>
            </a:extLst>
          </p:cNvPr>
          <p:cNvSpPr>
            <a:spLocks noGrp="1"/>
          </p:cNvSpPr>
          <p:nvPr>
            <p:ph type="title"/>
          </p:nvPr>
        </p:nvSpPr>
        <p:spPr/>
        <p:txBody>
          <a:bodyPr/>
          <a:lstStyle/>
          <a:p>
            <a:r>
              <a:rPr lang="en-US" dirty="0"/>
              <a:t>SLAM + AGC Case Study Results</a:t>
            </a:r>
          </a:p>
        </p:txBody>
      </p:sp>
      <p:sp>
        <p:nvSpPr>
          <p:cNvPr id="14" name="Content Placeholder 13">
            <a:extLst>
              <a:ext uri="{FF2B5EF4-FFF2-40B4-BE49-F238E27FC236}">
                <a16:creationId xmlns:a16="http://schemas.microsoft.com/office/drawing/2014/main" id="{07B5EBAF-D60E-28C5-15AE-5987CEF7D888}"/>
              </a:ext>
            </a:extLst>
          </p:cNvPr>
          <p:cNvSpPr>
            <a:spLocks noGrp="1"/>
          </p:cNvSpPr>
          <p:nvPr>
            <p:ph idx="1"/>
          </p:nvPr>
        </p:nvSpPr>
        <p:spPr>
          <a:xfrm>
            <a:off x="429768" y="1329983"/>
            <a:ext cx="10515600" cy="4351338"/>
          </a:xfrm>
        </p:spPr>
        <p:txBody>
          <a:bodyPr>
            <a:normAutofit/>
          </a:bodyPr>
          <a:lstStyle/>
          <a:p>
            <a:pPr marL="0" indent="0">
              <a:buNone/>
            </a:pPr>
            <a:r>
              <a:rPr lang="en-US" sz="2400" dirty="0"/>
              <a:t>2020 Pilot Study at Marine Corps Base Quantico</a:t>
            </a:r>
          </a:p>
        </p:txBody>
      </p:sp>
      <p:pic>
        <p:nvPicPr>
          <p:cNvPr id="6" name="Picture 5">
            <a:extLst>
              <a:ext uri="{FF2B5EF4-FFF2-40B4-BE49-F238E27FC236}">
                <a16:creationId xmlns:a16="http://schemas.microsoft.com/office/drawing/2014/main" id="{17114F08-C21E-2D18-AA3C-D4FFFE37A686}"/>
              </a:ext>
            </a:extLst>
          </p:cNvPr>
          <p:cNvPicPr>
            <a:picLocks noChangeAspect="1"/>
          </p:cNvPicPr>
          <p:nvPr/>
        </p:nvPicPr>
        <p:blipFill>
          <a:blip r:embed="rId3"/>
          <a:stretch>
            <a:fillRect/>
          </a:stretch>
        </p:blipFill>
        <p:spPr>
          <a:xfrm>
            <a:off x="4563844" y="1979440"/>
            <a:ext cx="7458421" cy="4351338"/>
          </a:xfrm>
          <a:prstGeom prst="rect">
            <a:avLst/>
          </a:prstGeom>
        </p:spPr>
      </p:pic>
      <p:sp>
        <p:nvSpPr>
          <p:cNvPr id="7" name="Text Placeholder 7">
            <a:extLst>
              <a:ext uri="{FF2B5EF4-FFF2-40B4-BE49-F238E27FC236}">
                <a16:creationId xmlns:a16="http://schemas.microsoft.com/office/drawing/2014/main" id="{341A462F-1CAC-3E0D-32EF-296315714878}"/>
              </a:ext>
            </a:extLst>
          </p:cNvPr>
          <p:cNvSpPr>
            <a:spLocks noGrp="1"/>
          </p:cNvSpPr>
          <p:nvPr>
            <p:ph type="body" sz="quarter" idx="13"/>
          </p:nvPr>
        </p:nvSpPr>
        <p:spPr>
          <a:xfrm>
            <a:off x="429768" y="6604780"/>
            <a:ext cx="4114800" cy="274320"/>
          </a:xfrm>
        </p:spPr>
        <p:txBody>
          <a:bodyPr>
            <a:normAutofit lnSpcReduction="10000"/>
          </a:bodyPr>
          <a:lstStyle/>
          <a:p>
            <a:r>
              <a:rPr lang="en-US" dirty="0"/>
              <a:t>SLAM Overview</a:t>
            </a:r>
          </a:p>
        </p:txBody>
      </p:sp>
      <p:sp>
        <p:nvSpPr>
          <p:cNvPr id="5" name="TextBox 4">
            <a:extLst>
              <a:ext uri="{FF2B5EF4-FFF2-40B4-BE49-F238E27FC236}">
                <a16:creationId xmlns:a16="http://schemas.microsoft.com/office/drawing/2014/main" id="{27CF0AB5-5E3F-6246-D6FF-E533371274B7}"/>
              </a:ext>
            </a:extLst>
          </p:cNvPr>
          <p:cNvSpPr txBox="1"/>
          <p:nvPr/>
        </p:nvSpPr>
        <p:spPr>
          <a:xfrm>
            <a:off x="429768" y="1896253"/>
            <a:ext cx="5034639" cy="3475823"/>
          </a:xfrm>
          <a:prstGeom prst="rect">
            <a:avLst/>
          </a:prstGeom>
          <a:noFill/>
          <a:ln w="635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5425" indent="-225425">
              <a:lnSpc>
                <a:spcPct val="90000"/>
              </a:lnSpc>
              <a:spcBef>
                <a:spcPts val="1000"/>
              </a:spcBef>
              <a:buFont typeface="Arial" panose="020B0604020202020204" pitchFamily="34" charset="0"/>
              <a:buChar char="•"/>
            </a:pPr>
            <a:r>
              <a:rPr lang="en-US" sz="2200" dirty="0">
                <a:solidFill>
                  <a:schemeClr val="tx1">
                    <a:lumMod val="65000"/>
                    <a:lumOff val="35000"/>
                  </a:schemeClr>
                </a:solidFill>
                <a:latin typeface="Arial" panose="020B0604020202020204" pitchFamily="34" charset="0"/>
                <a:cs typeface="Arial" panose="020B0604020202020204" pitchFamily="34" charset="0"/>
              </a:rPr>
              <a:t>Dynamic MetalMapper 2x2 survey</a:t>
            </a:r>
          </a:p>
          <a:p>
            <a:pPr marL="688975" lvl="1" indent="-231775">
              <a:lnSpc>
                <a:spcPct val="90000"/>
              </a:lnSpc>
              <a:spcBef>
                <a:spcPts val="1000"/>
              </a:spcBef>
              <a:buFont typeface="Arial" panose="020B0604020202020204" pitchFamily="34" charset="0"/>
              <a:buChar char="•"/>
            </a:pPr>
            <a:r>
              <a:rPr lang="en-US" sz="2000" dirty="0">
                <a:solidFill>
                  <a:schemeClr val="tx1">
                    <a:lumMod val="65000"/>
                    <a:lumOff val="35000"/>
                  </a:schemeClr>
                </a:solidFill>
                <a:latin typeface="Arial" panose="020B0604020202020204" pitchFamily="34" charset="0"/>
                <a:cs typeface="Arial" panose="020B0604020202020204" pitchFamily="34" charset="0"/>
              </a:rPr>
              <a:t>100-foot by 100-foot grids</a:t>
            </a:r>
          </a:p>
          <a:p>
            <a:pPr marL="688975" lvl="1" indent="-231775">
              <a:lnSpc>
                <a:spcPct val="90000"/>
              </a:lnSpc>
              <a:spcBef>
                <a:spcPts val="1000"/>
              </a:spcBef>
              <a:buFont typeface="Arial" panose="020B0604020202020204" pitchFamily="34" charset="0"/>
              <a:buChar char="•"/>
            </a:pPr>
            <a:r>
              <a:rPr lang="en-US" sz="2000" dirty="0">
                <a:solidFill>
                  <a:schemeClr val="tx1">
                    <a:lumMod val="65000"/>
                    <a:lumOff val="35000"/>
                  </a:schemeClr>
                </a:solidFill>
                <a:latin typeface="Arial" panose="020B0604020202020204" pitchFamily="34" charset="0"/>
                <a:cs typeface="Arial" panose="020B0604020202020204" pitchFamily="34" charset="0"/>
              </a:rPr>
              <a:t>Data collection performed with concurrent RTK + SLAM</a:t>
            </a:r>
            <a:br>
              <a:rPr lang="en-US" sz="2000" dirty="0">
                <a:solidFill>
                  <a:schemeClr val="tx1">
                    <a:lumMod val="65000"/>
                    <a:lumOff val="35000"/>
                  </a:schemeClr>
                </a:solidFill>
                <a:latin typeface="Arial" panose="020B0604020202020204" pitchFamily="34" charset="0"/>
                <a:cs typeface="Arial" panose="020B0604020202020204" pitchFamily="34" charset="0"/>
              </a:rPr>
            </a:br>
            <a:r>
              <a:rPr lang="en-US" sz="2000" dirty="0">
                <a:solidFill>
                  <a:schemeClr val="tx1">
                    <a:lumMod val="65000"/>
                    <a:lumOff val="35000"/>
                  </a:schemeClr>
                </a:solidFill>
                <a:latin typeface="Arial" panose="020B0604020202020204" pitchFamily="34" charset="0"/>
                <a:cs typeface="Arial" panose="020B0604020202020204" pitchFamily="34" charset="0"/>
              </a:rPr>
              <a:t>positional data</a:t>
            </a:r>
          </a:p>
          <a:p>
            <a:pPr marL="1139825" lvl="2" indent="-225425">
              <a:lnSpc>
                <a:spcPct val="90000"/>
              </a:lnSpc>
              <a:spcBef>
                <a:spcPts val="1000"/>
              </a:spcBef>
              <a:buFont typeface="Arial" panose="020B0604020202020204" pitchFamily="34" charset="0"/>
              <a:buChar char="•"/>
            </a:pPr>
            <a:r>
              <a:rPr lang="en-US" dirty="0">
                <a:solidFill>
                  <a:schemeClr val="tx1">
                    <a:lumMod val="65000"/>
                    <a:lumOff val="35000"/>
                  </a:schemeClr>
                </a:solidFill>
                <a:latin typeface="Arial" panose="020B0604020202020204" pitchFamily="34" charset="0"/>
                <a:cs typeface="Arial" panose="020B0604020202020204" pitchFamily="34" charset="0"/>
              </a:rPr>
              <a:t>Blue: </a:t>
            </a:r>
            <a:r>
              <a:rPr lang="en-US" dirty="0" err="1">
                <a:solidFill>
                  <a:schemeClr val="tx1">
                    <a:lumMod val="65000"/>
                    <a:lumOff val="35000"/>
                  </a:schemeClr>
                </a:solidFill>
                <a:latin typeface="Arial" panose="020B0604020202020204" pitchFamily="34" charset="0"/>
                <a:cs typeface="Arial" panose="020B0604020202020204" pitchFamily="34" charset="0"/>
              </a:rPr>
              <a:t>RTK</a:t>
            </a:r>
            <a:r>
              <a:rPr lang="en-US" dirty="0">
                <a:solidFill>
                  <a:schemeClr val="tx1">
                    <a:lumMod val="65000"/>
                    <a:lumOff val="35000"/>
                  </a:schemeClr>
                </a:solidFill>
                <a:latin typeface="Arial" panose="020B0604020202020204" pitchFamily="34" charset="0"/>
                <a:cs typeface="Arial" panose="020B0604020202020204" pitchFamily="34" charset="0"/>
              </a:rPr>
              <a:t>-GPS positions</a:t>
            </a:r>
          </a:p>
          <a:p>
            <a:pPr marL="1139825" lvl="2" indent="-225425">
              <a:lnSpc>
                <a:spcPct val="90000"/>
              </a:lnSpc>
              <a:spcBef>
                <a:spcPts val="1000"/>
              </a:spcBef>
              <a:buFont typeface="Arial" panose="020B0604020202020204" pitchFamily="34" charset="0"/>
              <a:buChar char="•"/>
            </a:pPr>
            <a:r>
              <a:rPr lang="en-US" dirty="0">
                <a:solidFill>
                  <a:schemeClr val="tx1">
                    <a:lumMod val="65000"/>
                    <a:lumOff val="35000"/>
                  </a:schemeClr>
                </a:solidFill>
                <a:latin typeface="Arial" panose="020B0604020202020204" pitchFamily="34" charset="0"/>
                <a:cs typeface="Arial" panose="020B0604020202020204" pitchFamily="34" charset="0"/>
              </a:rPr>
              <a:t>Red/Green/Yellow:</a:t>
            </a:r>
            <a:br>
              <a:rPr lang="en-US" dirty="0">
                <a:solidFill>
                  <a:schemeClr val="tx1">
                    <a:lumMod val="65000"/>
                    <a:lumOff val="35000"/>
                  </a:schemeClr>
                </a:solidFill>
                <a:latin typeface="Arial" panose="020B0604020202020204" pitchFamily="34" charset="0"/>
                <a:cs typeface="Arial" panose="020B0604020202020204" pitchFamily="34" charset="0"/>
              </a:rPr>
            </a:br>
            <a:r>
              <a:rPr lang="en-US" dirty="0">
                <a:solidFill>
                  <a:schemeClr val="tx1">
                    <a:lumMod val="65000"/>
                    <a:lumOff val="35000"/>
                  </a:schemeClr>
                </a:solidFill>
                <a:latin typeface="Arial" panose="020B0604020202020204" pitchFamily="34" charset="0"/>
                <a:cs typeface="Arial" panose="020B0604020202020204" pitchFamily="34" charset="0"/>
              </a:rPr>
              <a:t>SLAM positions</a:t>
            </a:r>
          </a:p>
          <a:p>
            <a:pPr marL="688975" lvl="1" indent="-231775">
              <a:lnSpc>
                <a:spcPct val="90000"/>
              </a:lnSpc>
              <a:spcBef>
                <a:spcPts val="1000"/>
              </a:spcBef>
              <a:buFont typeface="Arial" panose="020B0604020202020204" pitchFamily="34" charset="0"/>
              <a:buChar char="•"/>
            </a:pPr>
            <a:r>
              <a:rPr lang="en-US" sz="2000" dirty="0">
                <a:solidFill>
                  <a:schemeClr val="tx1">
                    <a:lumMod val="65000"/>
                    <a:lumOff val="35000"/>
                  </a:schemeClr>
                </a:solidFill>
                <a:latin typeface="Arial" panose="020B0604020202020204" pitchFamily="34" charset="0"/>
                <a:cs typeface="Arial" panose="020B0604020202020204" pitchFamily="34" charset="0"/>
              </a:rPr>
              <a:t>Typical </a:t>
            </a:r>
            <a:r>
              <a:rPr lang="en-US" sz="2000" dirty="0" err="1">
                <a:solidFill>
                  <a:schemeClr val="tx1">
                    <a:lumMod val="65000"/>
                    <a:lumOff val="35000"/>
                  </a:schemeClr>
                </a:solidFill>
                <a:latin typeface="Arial" panose="020B0604020202020204" pitchFamily="34" charset="0"/>
                <a:cs typeface="Arial" panose="020B0604020202020204" pitchFamily="34" charset="0"/>
              </a:rPr>
              <a:t>RTK</a:t>
            </a:r>
            <a:r>
              <a:rPr lang="en-US" sz="2000" dirty="0">
                <a:solidFill>
                  <a:schemeClr val="tx1">
                    <a:lumMod val="65000"/>
                    <a:lumOff val="35000"/>
                  </a:schemeClr>
                </a:solidFill>
                <a:latin typeface="Arial" panose="020B0604020202020204" pitchFamily="34" charset="0"/>
                <a:cs typeface="Arial" panose="020B0604020202020204" pitchFamily="34" charset="0"/>
              </a:rPr>
              <a:t>-to-SLAM</a:t>
            </a:r>
            <a:br>
              <a:rPr lang="en-US" sz="2000" dirty="0">
                <a:solidFill>
                  <a:schemeClr val="tx1">
                    <a:lumMod val="65000"/>
                    <a:lumOff val="35000"/>
                  </a:schemeClr>
                </a:solidFill>
                <a:latin typeface="Arial" panose="020B0604020202020204" pitchFamily="34" charset="0"/>
                <a:cs typeface="Arial" panose="020B0604020202020204" pitchFamily="34" charset="0"/>
              </a:rPr>
            </a:br>
            <a:r>
              <a:rPr lang="en-US" sz="2000" dirty="0">
                <a:solidFill>
                  <a:schemeClr val="tx1">
                    <a:lumMod val="65000"/>
                    <a:lumOff val="35000"/>
                  </a:schemeClr>
                </a:solidFill>
                <a:latin typeface="Arial" panose="020B0604020202020204" pitchFamily="34" charset="0"/>
                <a:cs typeface="Arial" panose="020B0604020202020204" pitchFamily="34" charset="0"/>
              </a:rPr>
              <a:t>difference: 0.07 meter</a:t>
            </a:r>
          </a:p>
        </p:txBody>
      </p:sp>
      <p:sp>
        <p:nvSpPr>
          <p:cNvPr id="2" name="TextBox 1">
            <a:extLst>
              <a:ext uri="{FF2B5EF4-FFF2-40B4-BE49-F238E27FC236}">
                <a16:creationId xmlns:a16="http://schemas.microsoft.com/office/drawing/2014/main" id="{E32E7BAC-D258-C66B-058B-D4979AEAFB84}"/>
              </a:ext>
            </a:extLst>
          </p:cNvPr>
          <p:cNvSpPr txBox="1"/>
          <p:nvPr/>
        </p:nvSpPr>
        <p:spPr>
          <a:xfrm>
            <a:off x="10789920" y="6309360"/>
            <a:ext cx="1119217"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(Jacobs 2023)</a:t>
            </a:r>
          </a:p>
        </p:txBody>
      </p:sp>
    </p:spTree>
    <p:extLst>
      <p:ext uri="{BB962C8B-B14F-4D97-AF65-F5344CB8AC3E}">
        <p14:creationId xmlns:p14="http://schemas.microsoft.com/office/powerpoint/2010/main" val="21358938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B03165-EE2E-2174-9063-5C452BF00331}"/>
              </a:ext>
            </a:extLst>
          </p:cNvPr>
          <p:cNvSpPr>
            <a:spLocks noGrp="1"/>
          </p:cNvSpPr>
          <p:nvPr>
            <p:ph type="title"/>
          </p:nvPr>
        </p:nvSpPr>
        <p:spPr/>
        <p:txBody>
          <a:bodyPr/>
          <a:lstStyle/>
          <a:p>
            <a:r>
              <a:rPr lang="en-US" dirty="0"/>
              <a:t>SLAM + AGC Case Study Results</a:t>
            </a:r>
          </a:p>
        </p:txBody>
      </p:sp>
      <p:sp>
        <p:nvSpPr>
          <p:cNvPr id="14" name="Content Placeholder 13">
            <a:extLst>
              <a:ext uri="{FF2B5EF4-FFF2-40B4-BE49-F238E27FC236}">
                <a16:creationId xmlns:a16="http://schemas.microsoft.com/office/drawing/2014/main" id="{07B5EBAF-D60E-28C5-15AE-5987CEF7D888}"/>
              </a:ext>
            </a:extLst>
          </p:cNvPr>
          <p:cNvSpPr>
            <a:spLocks noGrp="1"/>
          </p:cNvSpPr>
          <p:nvPr>
            <p:ph idx="1"/>
          </p:nvPr>
        </p:nvSpPr>
        <p:spPr>
          <a:xfrm>
            <a:off x="429768" y="1329983"/>
            <a:ext cx="10515600" cy="3538900"/>
          </a:xfrm>
        </p:spPr>
        <p:txBody>
          <a:bodyPr>
            <a:normAutofit/>
          </a:bodyPr>
          <a:lstStyle/>
          <a:p>
            <a:pPr marL="0" indent="0">
              <a:buNone/>
            </a:pPr>
            <a:r>
              <a:rPr lang="en-US" sz="2400" dirty="0"/>
              <a:t>2020 Pilot Study at Marine Corps Base Quantico</a:t>
            </a:r>
          </a:p>
        </p:txBody>
      </p:sp>
      <p:pic>
        <p:nvPicPr>
          <p:cNvPr id="12" name="Picture 11">
            <a:extLst>
              <a:ext uri="{FF2B5EF4-FFF2-40B4-BE49-F238E27FC236}">
                <a16:creationId xmlns:a16="http://schemas.microsoft.com/office/drawing/2014/main" id="{BFC7F181-0D81-2213-30FE-040BBCEE1166}"/>
              </a:ext>
            </a:extLst>
          </p:cNvPr>
          <p:cNvPicPr>
            <a:picLocks noChangeAspect="1"/>
          </p:cNvPicPr>
          <p:nvPr/>
        </p:nvPicPr>
        <p:blipFill>
          <a:blip r:embed="rId3"/>
          <a:stretch>
            <a:fillRect/>
          </a:stretch>
        </p:blipFill>
        <p:spPr>
          <a:xfrm>
            <a:off x="6862400" y="1732148"/>
            <a:ext cx="4899832" cy="4810947"/>
          </a:xfrm>
          <a:prstGeom prst="rect">
            <a:avLst/>
          </a:prstGeom>
        </p:spPr>
      </p:pic>
      <p:sp>
        <p:nvSpPr>
          <p:cNvPr id="2" name="TextBox 1">
            <a:extLst>
              <a:ext uri="{FF2B5EF4-FFF2-40B4-BE49-F238E27FC236}">
                <a16:creationId xmlns:a16="http://schemas.microsoft.com/office/drawing/2014/main" id="{D28D665C-F0F2-C1F0-3DB0-A05CC67586A2}"/>
              </a:ext>
            </a:extLst>
          </p:cNvPr>
          <p:cNvSpPr txBox="1"/>
          <p:nvPr/>
        </p:nvSpPr>
        <p:spPr>
          <a:xfrm>
            <a:off x="429768" y="5348732"/>
            <a:ext cx="4407703" cy="116955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Arial"/>
                <a:cs typeface="Arial"/>
              </a:rPr>
              <a:t>DAM: dynamic acquisition mode</a:t>
            </a:r>
          </a:p>
          <a:p>
            <a:r>
              <a:rPr lang="en-US" sz="1400" dirty="0">
                <a:solidFill>
                  <a:schemeClr val="tx1">
                    <a:lumMod val="75000"/>
                    <a:lumOff val="25000"/>
                  </a:schemeClr>
                </a:solidFill>
                <a:latin typeface="Arial"/>
                <a:cs typeface="Arial"/>
              </a:rPr>
              <a:t>GDB: geophysical database</a:t>
            </a:r>
          </a:p>
          <a:p>
            <a:r>
              <a:rPr lang="en-US" sz="1400" dirty="0">
                <a:solidFill>
                  <a:schemeClr val="tx1">
                    <a:lumMod val="75000"/>
                    <a:lumOff val="25000"/>
                  </a:schemeClr>
                </a:solidFill>
                <a:latin typeface="Arial"/>
                <a:cs typeface="Arial"/>
              </a:rPr>
              <a:t>m: meter(s)</a:t>
            </a:r>
          </a:p>
          <a:p>
            <a:r>
              <a:rPr lang="en-US" sz="1400" dirty="0">
                <a:solidFill>
                  <a:schemeClr val="tx1">
                    <a:lumMod val="75000"/>
                    <a:lumOff val="25000"/>
                  </a:schemeClr>
                </a:solidFill>
                <a:latin typeface="Arial"/>
                <a:cs typeface="Arial"/>
              </a:rPr>
              <a:t>MPC: Measurement Performance Criteria (Pass/Fail)</a:t>
            </a:r>
          </a:p>
          <a:p>
            <a:r>
              <a:rPr lang="en-US" sz="1400" dirty="0">
                <a:solidFill>
                  <a:schemeClr val="tx1">
                    <a:lumMod val="75000"/>
                    <a:lumOff val="25000"/>
                  </a:schemeClr>
                </a:solidFill>
                <a:latin typeface="Arial"/>
                <a:cs typeface="Arial"/>
              </a:rPr>
              <a:t>QC: quality control</a:t>
            </a:r>
          </a:p>
        </p:txBody>
      </p:sp>
      <p:sp>
        <p:nvSpPr>
          <p:cNvPr id="5" name="TextBox 4">
            <a:extLst>
              <a:ext uri="{FF2B5EF4-FFF2-40B4-BE49-F238E27FC236}">
                <a16:creationId xmlns:a16="http://schemas.microsoft.com/office/drawing/2014/main" id="{3010580B-253D-36A4-2254-8A168FB39D34}"/>
              </a:ext>
            </a:extLst>
          </p:cNvPr>
          <p:cNvSpPr txBox="1"/>
          <p:nvPr/>
        </p:nvSpPr>
        <p:spPr>
          <a:xfrm>
            <a:off x="429767" y="1896254"/>
            <a:ext cx="5341767" cy="3309624"/>
          </a:xfrm>
          <a:prstGeom prst="rect">
            <a:avLst/>
          </a:prstGeom>
          <a:noFill/>
          <a:ln w="635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5425" indent="-225425">
              <a:lnSpc>
                <a:spcPct val="90000"/>
              </a:lnSpc>
              <a:spcBef>
                <a:spcPts val="1000"/>
              </a:spcBef>
              <a:buFont typeface="Arial" panose="020B0604020202020204" pitchFamily="34" charset="0"/>
              <a:buChar char="•"/>
            </a:pPr>
            <a:r>
              <a:rPr lang="en-US" sz="2200" dirty="0">
                <a:solidFill>
                  <a:schemeClr val="tx1">
                    <a:lumMod val="65000"/>
                    <a:lumOff val="35000"/>
                  </a:schemeClr>
                </a:solidFill>
                <a:latin typeface="Arial" panose="020B0604020202020204" pitchFamily="34" charset="0"/>
                <a:cs typeface="Arial" panose="020B0604020202020204" pitchFamily="34" charset="0"/>
              </a:rPr>
              <a:t>Dynamic MetalMapper 2x2 survey</a:t>
            </a:r>
          </a:p>
          <a:p>
            <a:pPr marL="688975" lvl="1" indent="-231775">
              <a:lnSpc>
                <a:spcPct val="90000"/>
              </a:lnSpc>
              <a:spcBef>
                <a:spcPts val="1000"/>
              </a:spcBef>
              <a:buFont typeface="Arial" panose="020B0604020202020204" pitchFamily="34" charset="0"/>
              <a:buChar char="•"/>
            </a:pPr>
            <a:r>
              <a:rPr lang="en-US" sz="2000" dirty="0">
                <a:solidFill>
                  <a:schemeClr val="tx1">
                    <a:lumMod val="65000"/>
                    <a:lumOff val="35000"/>
                  </a:schemeClr>
                </a:solidFill>
                <a:latin typeface="Arial" panose="020B0604020202020204" pitchFamily="34" charset="0"/>
                <a:cs typeface="Arial" panose="020B0604020202020204" pitchFamily="34" charset="0"/>
              </a:rPr>
              <a:t>100-foot by 100-foot grids</a:t>
            </a:r>
          </a:p>
          <a:p>
            <a:pPr marL="688975" lvl="1" indent="-231775">
              <a:lnSpc>
                <a:spcPct val="90000"/>
              </a:lnSpc>
              <a:spcBef>
                <a:spcPts val="1000"/>
              </a:spcBef>
              <a:buFont typeface="Arial" panose="020B0604020202020204" pitchFamily="34" charset="0"/>
              <a:buChar char="•"/>
            </a:pPr>
            <a:r>
              <a:rPr lang="en-US" sz="2000" dirty="0">
                <a:solidFill>
                  <a:schemeClr val="tx1">
                    <a:lumMod val="65000"/>
                    <a:lumOff val="35000"/>
                  </a:schemeClr>
                </a:solidFill>
                <a:latin typeface="Arial" panose="020B0604020202020204" pitchFamily="34" charset="0"/>
                <a:cs typeface="Arial" panose="020B0604020202020204" pitchFamily="34" charset="0"/>
              </a:rPr>
              <a:t>Data collection performed with concurrent RTK + SLAM</a:t>
            </a:r>
            <a:br>
              <a:rPr lang="en-US" sz="2000" dirty="0">
                <a:solidFill>
                  <a:schemeClr val="tx1">
                    <a:lumMod val="65000"/>
                    <a:lumOff val="35000"/>
                  </a:schemeClr>
                </a:solidFill>
                <a:latin typeface="Arial" panose="020B0604020202020204" pitchFamily="34" charset="0"/>
                <a:cs typeface="Arial" panose="020B0604020202020204" pitchFamily="34" charset="0"/>
              </a:rPr>
            </a:br>
            <a:r>
              <a:rPr lang="en-US" sz="2000" dirty="0">
                <a:solidFill>
                  <a:schemeClr val="tx1">
                    <a:lumMod val="65000"/>
                    <a:lumOff val="35000"/>
                  </a:schemeClr>
                </a:solidFill>
                <a:latin typeface="Arial" panose="020B0604020202020204" pitchFamily="34" charset="0"/>
                <a:cs typeface="Arial" panose="020B0604020202020204" pitchFamily="34" charset="0"/>
              </a:rPr>
              <a:t>positional data</a:t>
            </a:r>
          </a:p>
          <a:p>
            <a:pPr marL="225425" indent="-225425">
              <a:lnSpc>
                <a:spcPct val="90000"/>
              </a:lnSpc>
              <a:spcBef>
                <a:spcPts val="1000"/>
              </a:spcBef>
              <a:buFont typeface="Arial" panose="020B0604020202020204" pitchFamily="34" charset="0"/>
              <a:buChar char="•"/>
            </a:pPr>
            <a:r>
              <a:rPr lang="en-US" sz="2200" dirty="0">
                <a:solidFill>
                  <a:schemeClr val="tx1">
                    <a:lumMod val="65000"/>
                    <a:lumOff val="35000"/>
                  </a:schemeClr>
                </a:solidFill>
                <a:latin typeface="Arial" panose="020B0604020202020204" pitchFamily="34" charset="0"/>
                <a:cs typeface="Arial" panose="020B0604020202020204" pitchFamily="34" charset="0"/>
              </a:rPr>
              <a:t>Dynamic detection and positioning accuracy assessed through QC seeds </a:t>
            </a:r>
          </a:p>
          <a:p>
            <a:pPr marL="688975" lvl="1" indent="-231775">
              <a:lnSpc>
                <a:spcPct val="90000"/>
              </a:lnSpc>
              <a:spcBef>
                <a:spcPts val="1000"/>
              </a:spcBef>
              <a:buFont typeface="Arial" panose="020B0604020202020204" pitchFamily="34" charset="0"/>
              <a:buChar char="•"/>
            </a:pPr>
            <a:r>
              <a:rPr lang="en-US" sz="2000" dirty="0">
                <a:solidFill>
                  <a:schemeClr val="tx1">
                    <a:lumMod val="65000"/>
                    <a:lumOff val="35000"/>
                  </a:schemeClr>
                </a:solidFill>
                <a:latin typeface="Arial" panose="020B0604020202020204" pitchFamily="34" charset="0"/>
                <a:cs typeface="Arial" panose="020B0604020202020204" pitchFamily="34" charset="0"/>
              </a:rPr>
              <a:t>Center of circle: QC seeds’ coordinates</a:t>
            </a:r>
          </a:p>
          <a:p>
            <a:pPr marL="688975" lvl="1" indent="-231775">
              <a:lnSpc>
                <a:spcPct val="90000"/>
              </a:lnSpc>
              <a:spcBef>
                <a:spcPts val="1000"/>
              </a:spcBef>
              <a:buFont typeface="Arial" panose="020B0604020202020204" pitchFamily="34" charset="0"/>
              <a:buChar char="•"/>
            </a:pPr>
            <a:r>
              <a:rPr lang="en-US" sz="2000" dirty="0">
                <a:solidFill>
                  <a:schemeClr val="tx1">
                    <a:lumMod val="65000"/>
                    <a:lumOff val="35000"/>
                  </a:schemeClr>
                </a:solidFill>
                <a:latin typeface="Arial" panose="020B0604020202020204" pitchFamily="34" charset="0"/>
                <a:cs typeface="Arial" panose="020B0604020202020204" pitchFamily="34" charset="0"/>
              </a:rPr>
              <a:t>Blue dots: targets’ coordinates</a:t>
            </a:r>
          </a:p>
        </p:txBody>
      </p:sp>
      <p:sp>
        <p:nvSpPr>
          <p:cNvPr id="7" name="Text Placeholder 7">
            <a:extLst>
              <a:ext uri="{FF2B5EF4-FFF2-40B4-BE49-F238E27FC236}">
                <a16:creationId xmlns:a16="http://schemas.microsoft.com/office/drawing/2014/main" id="{514C86DE-4C20-7B80-DD6B-37B1592788B1}"/>
              </a:ext>
            </a:extLst>
          </p:cNvPr>
          <p:cNvSpPr>
            <a:spLocks noGrp="1"/>
          </p:cNvSpPr>
          <p:nvPr>
            <p:ph type="body" sz="quarter" idx="13"/>
          </p:nvPr>
        </p:nvSpPr>
        <p:spPr>
          <a:xfrm>
            <a:off x="429768" y="6604780"/>
            <a:ext cx="4114800" cy="274320"/>
          </a:xfrm>
        </p:spPr>
        <p:txBody>
          <a:bodyPr>
            <a:normAutofit lnSpcReduction="10000"/>
          </a:bodyPr>
          <a:lstStyle/>
          <a:p>
            <a:r>
              <a:rPr lang="en-US" dirty="0"/>
              <a:t>SLAM Overview</a:t>
            </a:r>
          </a:p>
        </p:txBody>
      </p:sp>
      <p:sp>
        <p:nvSpPr>
          <p:cNvPr id="4" name="TextBox 3">
            <a:extLst>
              <a:ext uri="{FF2B5EF4-FFF2-40B4-BE49-F238E27FC236}">
                <a16:creationId xmlns:a16="http://schemas.microsoft.com/office/drawing/2014/main" id="{FEA72A95-F831-C1AC-A558-9E8A8A4558BD}"/>
              </a:ext>
            </a:extLst>
          </p:cNvPr>
          <p:cNvSpPr txBox="1"/>
          <p:nvPr/>
        </p:nvSpPr>
        <p:spPr>
          <a:xfrm>
            <a:off x="10607040" y="6217920"/>
            <a:ext cx="1119217"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(Jacobs 2023)</a:t>
            </a:r>
          </a:p>
        </p:txBody>
      </p:sp>
    </p:spTree>
    <p:extLst>
      <p:ext uri="{BB962C8B-B14F-4D97-AF65-F5344CB8AC3E}">
        <p14:creationId xmlns:p14="http://schemas.microsoft.com/office/powerpoint/2010/main" val="2170865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185B1-47E2-8DA6-A424-CAB3A3735157}"/>
              </a:ext>
            </a:extLst>
          </p:cNvPr>
          <p:cNvSpPr>
            <a:spLocks noGrp="1"/>
          </p:cNvSpPr>
          <p:nvPr>
            <p:ph type="title"/>
          </p:nvPr>
        </p:nvSpPr>
        <p:spPr/>
        <p:txBody>
          <a:bodyPr/>
          <a:lstStyle/>
          <a:p>
            <a:r>
              <a:rPr lang="en-US" dirty="0"/>
              <a:t>Speaker Introduction</a:t>
            </a:r>
          </a:p>
        </p:txBody>
      </p:sp>
      <p:sp>
        <p:nvSpPr>
          <p:cNvPr id="8" name="Text Placeholder 7">
            <a:extLst>
              <a:ext uri="{FF2B5EF4-FFF2-40B4-BE49-F238E27FC236}">
                <a16:creationId xmlns:a16="http://schemas.microsoft.com/office/drawing/2014/main" id="{205B78D3-1C33-06BF-781B-065CB5993519}"/>
              </a:ext>
            </a:extLst>
          </p:cNvPr>
          <p:cNvSpPr>
            <a:spLocks noGrp="1"/>
          </p:cNvSpPr>
          <p:nvPr>
            <p:ph idx="1"/>
          </p:nvPr>
        </p:nvSpPr>
        <p:spPr>
          <a:xfrm>
            <a:off x="832643" y="1399912"/>
            <a:ext cx="10515600" cy="4351338"/>
          </a:xfrm>
        </p:spPr>
        <p:txBody>
          <a:bodyPr>
            <a:normAutofit/>
          </a:bodyPr>
          <a:lstStyle/>
          <a:p>
            <a:pPr marL="0" indent="0">
              <a:buNone/>
            </a:pPr>
            <a:r>
              <a:rPr lang="en-US" sz="3200" b="1" dirty="0">
                <a:solidFill>
                  <a:srgbClr val="0099FF"/>
                </a:solidFill>
                <a:ea typeface="+mj-ea"/>
              </a:rPr>
              <a:t>Steve Saville</a:t>
            </a:r>
          </a:p>
        </p:txBody>
      </p:sp>
      <p:sp>
        <p:nvSpPr>
          <p:cNvPr id="9" name="Text Placeholder 3">
            <a:extLst>
              <a:ext uri="{FF2B5EF4-FFF2-40B4-BE49-F238E27FC236}">
                <a16:creationId xmlns:a16="http://schemas.microsoft.com/office/drawing/2014/main" id="{1307F1C3-5C41-5EFB-E7BE-56B60081B78C}"/>
              </a:ext>
            </a:extLst>
          </p:cNvPr>
          <p:cNvSpPr txBox="1">
            <a:spLocks/>
          </p:cNvSpPr>
          <p:nvPr/>
        </p:nvSpPr>
        <p:spPr>
          <a:xfrm>
            <a:off x="843757" y="1915691"/>
            <a:ext cx="5776927" cy="368229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2200" dirty="0">
                <a:solidFill>
                  <a:schemeClr val="tx1">
                    <a:lumMod val="65000"/>
                    <a:lumOff val="35000"/>
                  </a:schemeClr>
                </a:solidFill>
              </a:rPr>
              <a:t>Geosyntec-Jacobs JV</a:t>
            </a:r>
          </a:p>
          <a:p>
            <a:pPr marL="285750" indent="-285750">
              <a:buFont typeface="Arial" panose="020B0604020202020204" pitchFamily="34" charset="0"/>
              <a:buChar char="•"/>
            </a:pPr>
            <a:r>
              <a:rPr lang="en-US" sz="2200" dirty="0">
                <a:solidFill>
                  <a:schemeClr val="tx1">
                    <a:lumMod val="65000"/>
                    <a:lumOff val="35000"/>
                  </a:schemeClr>
                </a:solidFill>
              </a:rPr>
              <a:t>BS (’99), MS (’07) Geology, PG (’07)</a:t>
            </a:r>
          </a:p>
          <a:p>
            <a:pPr marL="285750" indent="-285750">
              <a:buFont typeface="Arial" panose="020B0604020202020204" pitchFamily="34" charset="0"/>
              <a:buChar char="•"/>
            </a:pPr>
            <a:r>
              <a:rPr lang="en-US" sz="2200" dirty="0">
                <a:solidFill>
                  <a:schemeClr val="tx1">
                    <a:lumMod val="65000"/>
                    <a:lumOff val="35000"/>
                  </a:schemeClr>
                </a:solidFill>
              </a:rPr>
              <a:t>Past 6 years working Navy CLEAN MR</a:t>
            </a:r>
          </a:p>
          <a:p>
            <a:pPr marL="285750" indent="-285750">
              <a:buFont typeface="Arial" panose="020B0604020202020204" pitchFamily="34" charset="0"/>
              <a:buChar char="•"/>
            </a:pPr>
            <a:r>
              <a:rPr lang="en-US" sz="2200" dirty="0">
                <a:solidFill>
                  <a:schemeClr val="tx1">
                    <a:lumMod val="65000"/>
                    <a:lumOff val="35000"/>
                  </a:schemeClr>
                </a:solidFill>
              </a:rPr>
              <a:t>Started in UXO Geophysics in 2001… and never thought MMRP would last this long!</a:t>
            </a:r>
          </a:p>
          <a:p>
            <a:pPr marL="285750" indent="-285750">
              <a:buFont typeface="Arial" panose="020B0604020202020204" pitchFamily="34" charset="0"/>
              <a:buChar char="•"/>
            </a:pPr>
            <a:r>
              <a:rPr lang="en-US" sz="2200" dirty="0">
                <a:solidFill>
                  <a:schemeClr val="tx1">
                    <a:lumMod val="65000"/>
                    <a:lumOff val="35000"/>
                  </a:schemeClr>
                </a:solidFill>
              </a:rPr>
              <a:t>Originally from North Carolina, spent part of childhood across the Chesapeake from Annapolis and has lived in eight states from Hawai’i to Tennessee</a:t>
            </a:r>
            <a:endParaRPr lang="en-US" dirty="0">
              <a:solidFill>
                <a:schemeClr val="tx1">
                  <a:lumMod val="65000"/>
                  <a:lumOff val="35000"/>
                </a:schemeClr>
              </a:solidFill>
            </a:endParaRPr>
          </a:p>
        </p:txBody>
      </p:sp>
      <p:pic>
        <p:nvPicPr>
          <p:cNvPr id="3" name="Picture 2" descr="A picture containing person, dog, grass, outdoor&#10;&#10;Description automatically generated">
            <a:extLst>
              <a:ext uri="{FF2B5EF4-FFF2-40B4-BE49-F238E27FC236}">
                <a16:creationId xmlns:a16="http://schemas.microsoft.com/office/drawing/2014/main" id="{0FCFF913-EDF5-D620-E831-8986C576E5A2}"/>
              </a:ext>
            </a:extLst>
          </p:cNvPr>
          <p:cNvPicPr>
            <a:picLocks noChangeAspect="1"/>
          </p:cNvPicPr>
          <p:nvPr/>
        </p:nvPicPr>
        <p:blipFill>
          <a:blip r:embed="rId3"/>
          <a:stretch>
            <a:fillRect/>
          </a:stretch>
        </p:blipFill>
        <p:spPr>
          <a:xfrm>
            <a:off x="7562850" y="1237623"/>
            <a:ext cx="3785393" cy="3511486"/>
          </a:xfrm>
          <a:prstGeom prst="rect">
            <a:avLst/>
          </a:prstGeom>
          <a:ln>
            <a:noFill/>
          </a:ln>
          <a:effectLst>
            <a:outerShdw blurRad="152400" dist="76200" dir="2700000" algn="tl" rotWithShape="0">
              <a:prstClr val="black">
                <a:alpha val="30000"/>
              </a:prstClr>
            </a:outerShdw>
          </a:effectLst>
        </p:spPr>
      </p:pic>
      <p:pic>
        <p:nvPicPr>
          <p:cNvPr id="5" name="Picture 4">
            <a:extLst>
              <a:ext uri="{FF2B5EF4-FFF2-40B4-BE49-F238E27FC236}">
                <a16:creationId xmlns:a16="http://schemas.microsoft.com/office/drawing/2014/main" id="{E74A5E35-8572-9B3A-790C-774A45D4BFE4}"/>
              </a:ext>
            </a:extLst>
          </p:cNvPr>
          <p:cNvPicPr>
            <a:picLocks noChangeAspect="1"/>
          </p:cNvPicPr>
          <p:nvPr/>
        </p:nvPicPr>
        <p:blipFill>
          <a:blip r:embed="rId4"/>
          <a:stretch>
            <a:fillRect/>
          </a:stretch>
        </p:blipFill>
        <p:spPr>
          <a:xfrm>
            <a:off x="7562850" y="5408494"/>
            <a:ext cx="3785393" cy="963348"/>
          </a:xfrm>
          <a:prstGeom prst="rect">
            <a:avLst/>
          </a:prstGeom>
          <a:ln>
            <a:noFill/>
          </a:ln>
          <a:effectLst>
            <a:outerShdw blurRad="152400" dist="76200" dir="2700000" algn="tl" rotWithShape="0">
              <a:prstClr val="black">
                <a:alpha val="30000"/>
              </a:prstClr>
            </a:outerShdw>
          </a:effectLst>
        </p:spPr>
      </p:pic>
      <p:sp>
        <p:nvSpPr>
          <p:cNvPr id="6" name="TextBox 5">
            <a:extLst>
              <a:ext uri="{FF2B5EF4-FFF2-40B4-BE49-F238E27FC236}">
                <a16:creationId xmlns:a16="http://schemas.microsoft.com/office/drawing/2014/main" id="{F59090E8-79DE-8029-46B9-5A3DC8732690}"/>
              </a:ext>
            </a:extLst>
          </p:cNvPr>
          <p:cNvSpPr txBox="1"/>
          <p:nvPr/>
        </p:nvSpPr>
        <p:spPr>
          <a:xfrm>
            <a:off x="7470890" y="4742844"/>
            <a:ext cx="3785393" cy="584775"/>
          </a:xfrm>
          <a:prstGeom prst="rect">
            <a:avLst/>
          </a:prstGeom>
          <a:noFill/>
        </p:spPr>
        <p:txBody>
          <a:bodyPr wrap="square" rtlCol="0">
            <a:spAutoFit/>
          </a:bodyPr>
          <a:lstStyle/>
          <a:p>
            <a:r>
              <a:rPr lang="en-US" sz="1600" b="1" i="1" dirty="0">
                <a:solidFill>
                  <a:schemeClr val="tx1">
                    <a:lumMod val="65000"/>
                    <a:lumOff val="35000"/>
                  </a:schemeClr>
                </a:solidFill>
                <a:latin typeface="Arial Narrow" panose="020B0606020202030204" pitchFamily="34" charset="0"/>
              </a:rPr>
              <a:t>Not Pictured: Cats (2), Martha and Mr. Coffee. They prefer it this way.</a:t>
            </a:r>
          </a:p>
        </p:txBody>
      </p:sp>
      <p:sp>
        <p:nvSpPr>
          <p:cNvPr id="4" name="TextBox 3">
            <a:extLst>
              <a:ext uri="{FF2B5EF4-FFF2-40B4-BE49-F238E27FC236}">
                <a16:creationId xmlns:a16="http://schemas.microsoft.com/office/drawing/2014/main" id="{96CB7F5A-033A-6C4C-8602-3EF54C0801F1}"/>
              </a:ext>
            </a:extLst>
          </p:cNvPr>
          <p:cNvSpPr txBox="1"/>
          <p:nvPr/>
        </p:nvSpPr>
        <p:spPr>
          <a:xfrm>
            <a:off x="429768" y="5347285"/>
            <a:ext cx="5709920" cy="954107"/>
          </a:xfrm>
          <a:prstGeom prst="rect">
            <a:avLst/>
          </a:prstGeom>
          <a:noFill/>
        </p:spPr>
        <p:txBody>
          <a:bodyPr wrap="square" rtlCol="0">
            <a:spAutoFit/>
          </a:bodyPr>
          <a:lstStyle/>
          <a:p>
            <a:r>
              <a:rPr lang="en-US" sz="1400" dirty="0">
                <a:solidFill>
                  <a:schemeClr val="tx1">
                    <a:lumMod val="75000"/>
                    <a:lumOff val="25000"/>
                  </a:schemeClr>
                </a:solidFill>
                <a:latin typeface="Arial" panose="020B0604020202020204" pitchFamily="34" charset="0"/>
                <a:cs typeface="Arial" panose="020B0604020202020204" pitchFamily="34" charset="0"/>
              </a:rPr>
              <a:t>CLEAN: Comprehensive Long-term Environmental Action—Navy </a:t>
            </a:r>
          </a:p>
          <a:p>
            <a:r>
              <a:rPr lang="en-US" sz="1400" dirty="0">
                <a:solidFill>
                  <a:schemeClr val="tx1">
                    <a:lumMod val="75000"/>
                    <a:lumOff val="25000"/>
                  </a:schemeClr>
                </a:solidFill>
                <a:latin typeface="Arial" panose="020B0604020202020204" pitchFamily="34" charset="0"/>
                <a:cs typeface="Arial" panose="020B0604020202020204" pitchFamily="34" charset="0"/>
              </a:rPr>
              <a:t>MMRP: Military Munitions Response Program</a:t>
            </a:r>
          </a:p>
          <a:p>
            <a:r>
              <a:rPr lang="en-US" sz="1400" dirty="0">
                <a:solidFill>
                  <a:schemeClr val="tx1">
                    <a:lumMod val="75000"/>
                    <a:lumOff val="25000"/>
                  </a:schemeClr>
                </a:solidFill>
                <a:latin typeface="Arial" panose="020B0604020202020204" pitchFamily="34" charset="0"/>
                <a:cs typeface="Arial" panose="020B0604020202020204" pitchFamily="34" charset="0"/>
              </a:rPr>
              <a:t>PG: Professional Geologist</a:t>
            </a:r>
          </a:p>
          <a:p>
            <a:r>
              <a:rPr lang="en-US" sz="1400" dirty="0">
                <a:solidFill>
                  <a:schemeClr val="tx1">
                    <a:lumMod val="75000"/>
                    <a:lumOff val="25000"/>
                  </a:schemeClr>
                </a:solidFill>
                <a:latin typeface="Arial" panose="020B0604020202020204" pitchFamily="34" charset="0"/>
                <a:cs typeface="Arial" panose="020B0604020202020204" pitchFamily="34" charset="0"/>
              </a:rPr>
              <a:t>UXO: unexploded ordnance</a:t>
            </a:r>
          </a:p>
        </p:txBody>
      </p:sp>
    </p:spTree>
    <p:extLst>
      <p:ext uri="{BB962C8B-B14F-4D97-AF65-F5344CB8AC3E}">
        <p14:creationId xmlns:p14="http://schemas.microsoft.com/office/powerpoint/2010/main" val="11142205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A9CC3-A380-3D46-1C33-EBF24457A647}"/>
              </a:ext>
            </a:extLst>
          </p:cNvPr>
          <p:cNvSpPr>
            <a:spLocks noGrp="1"/>
          </p:cNvSpPr>
          <p:nvPr>
            <p:ph type="ctrTitle"/>
          </p:nvPr>
        </p:nvSpPr>
        <p:spPr>
          <a:xfrm>
            <a:off x="4139382" y="3236786"/>
            <a:ext cx="7739232" cy="1790441"/>
          </a:xfrm>
        </p:spPr>
        <p:txBody>
          <a:bodyPr/>
          <a:lstStyle/>
          <a:p>
            <a:r>
              <a:rPr lang="en-US" dirty="0"/>
              <a:t>SLAM Interactive:</a:t>
            </a:r>
            <a:br>
              <a:rPr lang="en-US" dirty="0"/>
            </a:br>
            <a:r>
              <a:rPr lang="en-US" dirty="0"/>
              <a:t>Break for questions</a:t>
            </a:r>
            <a:br>
              <a:rPr lang="en-US" dirty="0"/>
            </a:br>
            <a:r>
              <a:rPr lang="en-US" dirty="0"/>
              <a:t>and comments</a:t>
            </a:r>
          </a:p>
        </p:txBody>
      </p:sp>
    </p:spTree>
    <p:extLst>
      <p:ext uri="{BB962C8B-B14F-4D97-AF65-F5344CB8AC3E}">
        <p14:creationId xmlns:p14="http://schemas.microsoft.com/office/powerpoint/2010/main" val="2710240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ACE42B-8171-03AF-B3E6-0B17E7A4D315}"/>
              </a:ext>
            </a:extLst>
          </p:cNvPr>
          <p:cNvSpPr/>
          <p:nvPr/>
        </p:nvSpPr>
        <p:spPr bwMode="auto">
          <a:xfrm>
            <a:off x="-1" y="2956219"/>
            <a:ext cx="5270091" cy="429384"/>
          </a:xfrm>
          <a:prstGeom prst="rect">
            <a:avLst/>
          </a:prstGeom>
          <a:solidFill>
            <a:srgbClr val="0099FF"/>
          </a:solidFill>
          <a:ln w="38100" cap="flat" cmpd="sng" algn="ctr">
            <a:noFill/>
            <a:prstDash val="solid"/>
            <a:round/>
            <a:headEnd type="none" w="med" len="med"/>
            <a:tailEnd type="none" w="med" len="med"/>
          </a:ln>
          <a:effectLst/>
        </p:spPr>
        <p:txBody>
          <a:bodyPr vert="horz" wrap="square" lIns="99276" tIns="49638" rIns="99276" bIns="49638" numCol="1" rtlCol="0" anchor="t" anchorCtr="0" compatLnSpc="1">
            <a:prstTxWarp prst="textNoShape">
              <a:avLst/>
            </a:prstTxWarp>
            <a:spAutoFit/>
          </a:bodyPr>
          <a:lstStyle/>
          <a:p>
            <a:pPr marL="0" marR="0" indent="0" algn="ctr" defTabSz="992188"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Arial" charset="0"/>
            </a:endParaRPr>
          </a:p>
        </p:txBody>
      </p:sp>
      <p:sp>
        <p:nvSpPr>
          <p:cNvPr id="2" name="Content Placeholder 1">
            <a:extLst>
              <a:ext uri="{FF2B5EF4-FFF2-40B4-BE49-F238E27FC236}">
                <a16:creationId xmlns:a16="http://schemas.microsoft.com/office/drawing/2014/main" id="{1EC7C649-FEDA-5823-4966-1D071BD99207}"/>
              </a:ext>
            </a:extLst>
          </p:cNvPr>
          <p:cNvSpPr>
            <a:spLocks noGrp="1"/>
          </p:cNvSpPr>
          <p:nvPr>
            <p:ph idx="1"/>
          </p:nvPr>
        </p:nvSpPr>
        <p:spPr/>
        <p:txBody>
          <a:bodyPr/>
          <a:lstStyle/>
          <a:p>
            <a:r>
              <a:rPr lang="en-US" dirty="0"/>
              <a:t>Introduction</a:t>
            </a:r>
          </a:p>
          <a:p>
            <a:r>
              <a:rPr lang="en-US" dirty="0"/>
              <a:t>Background on MR Technologies</a:t>
            </a:r>
          </a:p>
          <a:p>
            <a:r>
              <a:rPr lang="en-US" dirty="0"/>
              <a:t>SLAM Overview</a:t>
            </a:r>
          </a:p>
          <a:p>
            <a:r>
              <a:rPr lang="en-US" dirty="0">
                <a:solidFill>
                  <a:schemeClr val="bg1"/>
                </a:solidFill>
              </a:rPr>
              <a:t>One-Pass AGC Overview</a:t>
            </a:r>
          </a:p>
          <a:p>
            <a:r>
              <a:rPr lang="en-US" dirty="0"/>
              <a:t>Quality Requirements for MR Projects</a:t>
            </a:r>
          </a:p>
          <a:p>
            <a:r>
              <a:rPr lang="en-US" dirty="0"/>
              <a:t>Conclusions and Useful References </a:t>
            </a:r>
          </a:p>
        </p:txBody>
      </p:sp>
      <p:sp>
        <p:nvSpPr>
          <p:cNvPr id="3" name="Title 2">
            <a:extLst>
              <a:ext uri="{FF2B5EF4-FFF2-40B4-BE49-F238E27FC236}">
                <a16:creationId xmlns:a16="http://schemas.microsoft.com/office/drawing/2014/main" id="{A6B9332E-7EA6-806B-0050-874952925BC1}"/>
              </a:ext>
            </a:extLst>
          </p:cNvPr>
          <p:cNvSpPr>
            <a:spLocks noGrp="1"/>
          </p:cNvSpPr>
          <p:nvPr>
            <p:ph type="title"/>
          </p:nvPr>
        </p:nvSpPr>
        <p:spPr/>
        <p:txBody>
          <a:bodyPr/>
          <a:lstStyle/>
          <a:p>
            <a:r>
              <a:rPr lang="en-US" dirty="0"/>
              <a:t>Presentation Overview</a:t>
            </a:r>
          </a:p>
        </p:txBody>
      </p:sp>
    </p:spTree>
    <p:extLst>
      <p:ext uri="{BB962C8B-B14F-4D97-AF65-F5344CB8AC3E}">
        <p14:creationId xmlns:p14="http://schemas.microsoft.com/office/powerpoint/2010/main" val="70836120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58B38-F031-8A79-4011-932ED8D21FA3}"/>
              </a:ext>
            </a:extLst>
          </p:cNvPr>
          <p:cNvSpPr>
            <a:spLocks noGrp="1"/>
          </p:cNvSpPr>
          <p:nvPr>
            <p:ph type="title"/>
          </p:nvPr>
        </p:nvSpPr>
        <p:spPr/>
        <p:txBody>
          <a:bodyPr/>
          <a:lstStyle/>
          <a:p>
            <a:r>
              <a:rPr lang="en-US" dirty="0"/>
              <a:t>Basics of AGC Workflow</a:t>
            </a:r>
          </a:p>
        </p:txBody>
      </p:sp>
      <p:sp>
        <p:nvSpPr>
          <p:cNvPr id="3" name="Content Placeholder 2">
            <a:extLst>
              <a:ext uri="{FF2B5EF4-FFF2-40B4-BE49-F238E27FC236}">
                <a16:creationId xmlns:a16="http://schemas.microsoft.com/office/drawing/2014/main" id="{DF1BFD91-E897-37BD-013F-04D6D4427BC8}"/>
              </a:ext>
            </a:extLst>
          </p:cNvPr>
          <p:cNvSpPr>
            <a:spLocks noGrp="1"/>
          </p:cNvSpPr>
          <p:nvPr>
            <p:ph sz="half" idx="1"/>
          </p:nvPr>
        </p:nvSpPr>
        <p:spPr>
          <a:xfrm>
            <a:off x="429768" y="1052673"/>
            <a:ext cx="11325352" cy="4596009"/>
          </a:xfrm>
        </p:spPr>
        <p:txBody>
          <a:bodyPr>
            <a:normAutofit/>
          </a:bodyPr>
          <a:lstStyle/>
          <a:p>
            <a:pPr>
              <a:lnSpc>
                <a:spcPct val="150000"/>
              </a:lnSpc>
              <a:defRPr/>
            </a:pPr>
            <a:r>
              <a:rPr kumimoji="0" lang="en-US" sz="20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Detect-then-Cue Classification (‘Traditional’ AGC)</a:t>
            </a:r>
          </a:p>
          <a:p>
            <a:pPr marL="457200" lvl="1" indent="0">
              <a:lnSpc>
                <a:spcPct val="150000"/>
              </a:lnSpc>
              <a:buNone/>
              <a:defRPr/>
            </a:pPr>
            <a:r>
              <a:rPr kumimoji="0" lang="en-US" sz="1800" i="0" u="none" strike="noStrike" kern="1200" cap="none" spc="0" normalizeH="0" baseline="0" noProof="0" dirty="0">
                <a:ln>
                  <a:noFill/>
                </a:ln>
                <a:solidFill>
                  <a:prstClr val="black">
                    <a:lumMod val="65000"/>
                    <a:lumOff val="35000"/>
                  </a:prstClr>
                </a:solidFill>
                <a:effectLst/>
                <a:uLnTx/>
                <a:uFillTx/>
              </a:rPr>
              <a:t>An area is mapped </a:t>
            </a:r>
            <a:r>
              <a:rPr lang="en-US" sz="1800" dirty="0">
                <a:solidFill>
                  <a:prstClr val="black">
                    <a:lumMod val="65000"/>
                    <a:lumOff val="35000"/>
                  </a:prstClr>
                </a:solidFill>
              </a:rPr>
              <a:t>dynamically to detect and target subsurface sources that may be MEC</a:t>
            </a:r>
            <a:endParaRPr kumimoji="0" lang="en-US" sz="1800" i="0" u="none" strike="noStrike" kern="1200" cap="none" spc="0" normalizeH="0" baseline="0" noProof="0" dirty="0">
              <a:ln>
                <a:noFill/>
              </a:ln>
              <a:solidFill>
                <a:prstClr val="black">
                  <a:lumMod val="65000"/>
                  <a:lumOff val="35000"/>
                </a:prstClr>
              </a:solidFill>
              <a:effectLst/>
              <a:uLnTx/>
              <a:uFillTx/>
            </a:endParaRPr>
          </a:p>
          <a:p>
            <a:pPr marL="914400" lvl="2" indent="0">
              <a:lnSpc>
                <a:spcPct val="150000"/>
              </a:lnSpc>
              <a:buNone/>
              <a:defRPr/>
            </a:pPr>
            <a:r>
              <a:rPr lang="en-US" sz="1800" dirty="0">
                <a:solidFill>
                  <a:prstClr val="black">
                    <a:lumMod val="65000"/>
                    <a:lumOff val="35000"/>
                  </a:prstClr>
                </a:solidFill>
              </a:rPr>
              <a:t>These targets are then visited with an AGC sensor to collect cued AGC data </a:t>
            </a:r>
          </a:p>
          <a:p>
            <a:pPr marL="1371600" lvl="3" indent="0">
              <a:lnSpc>
                <a:spcPct val="150000"/>
              </a:lnSpc>
              <a:buNone/>
              <a:defRPr/>
            </a:pPr>
            <a:r>
              <a:rPr kumimoji="0" lang="en-US"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The cued AGC data are processed, and TOI/Non-TOI are classified</a:t>
            </a:r>
          </a:p>
          <a:p>
            <a:pPr marL="1828800" lvl="4" indent="0">
              <a:lnSpc>
                <a:spcPct val="150000"/>
              </a:lnSpc>
              <a:buNone/>
              <a:defRPr/>
            </a:pPr>
            <a:r>
              <a:rPr lang="en-US" dirty="0">
                <a:solidFill>
                  <a:prstClr val="black">
                    <a:lumMod val="65000"/>
                    <a:lumOff val="35000"/>
                  </a:prstClr>
                </a:solidFill>
                <a:latin typeface="Arial" panose="020B0604020202020204" pitchFamily="34" charset="0"/>
                <a:cs typeface="Arial" panose="020B0604020202020204" pitchFamily="34" charset="0"/>
              </a:rPr>
              <a:t>TOI are intrusively investigated</a:t>
            </a:r>
            <a:endParaRPr kumimoji="0" lang="en-US" sz="20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a:lnSpc>
                <a:spcPct val="150000"/>
              </a:lnSpc>
              <a:defRPr/>
            </a:pPr>
            <a:r>
              <a:rPr kumimoji="0" lang="en-US" sz="20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One-Pass Classification</a:t>
            </a:r>
          </a:p>
          <a:p>
            <a:pPr marL="457200" lvl="1" indent="0">
              <a:lnSpc>
                <a:spcPct val="150000"/>
              </a:lnSpc>
              <a:buNone/>
              <a:defRPr/>
            </a:pPr>
            <a:r>
              <a:rPr kumimoji="0" lang="en-US" sz="1800" i="0" u="none" strike="noStrike" kern="1200" cap="none" spc="0" normalizeH="0" baseline="0" noProof="0" dirty="0">
                <a:ln>
                  <a:noFill/>
                </a:ln>
                <a:solidFill>
                  <a:prstClr val="black">
                    <a:lumMod val="65000"/>
                    <a:lumOff val="35000"/>
                  </a:prstClr>
                </a:solidFill>
                <a:effectLst/>
                <a:uLnTx/>
                <a:uFillTx/>
              </a:rPr>
              <a:t>An area is mapped dynamically to detect and target subsurface sources </a:t>
            </a:r>
            <a:r>
              <a:rPr lang="en-US" sz="1800" dirty="0">
                <a:solidFill>
                  <a:prstClr val="black">
                    <a:lumMod val="65000"/>
                    <a:lumOff val="35000"/>
                  </a:prstClr>
                </a:solidFill>
              </a:rPr>
              <a:t>that may be MEC</a:t>
            </a:r>
          </a:p>
          <a:p>
            <a:pPr marL="914400" lvl="2" indent="0">
              <a:lnSpc>
                <a:spcPct val="150000"/>
              </a:lnSpc>
              <a:buNone/>
              <a:defRPr/>
            </a:pPr>
            <a:r>
              <a:rPr kumimoji="0" lang="en-US" sz="1800" i="0" u="none" strike="noStrike" kern="1200" cap="none" spc="0" normalizeH="0" baseline="0" noProof="0" dirty="0">
                <a:ln>
                  <a:noFill/>
                </a:ln>
                <a:solidFill>
                  <a:prstClr val="black">
                    <a:lumMod val="65000"/>
                    <a:lumOff val="35000"/>
                  </a:prstClr>
                </a:solidFill>
                <a:effectLst/>
                <a:uLnTx/>
                <a:uFillTx/>
              </a:rPr>
              <a:t>The dynamic AGC data are processed, and TOI/Non-TOI are classified</a:t>
            </a:r>
          </a:p>
          <a:p>
            <a:pPr marL="1371600" lvl="3" indent="0">
              <a:lnSpc>
                <a:spcPct val="150000"/>
              </a:lnSpc>
              <a:buNone/>
              <a:defRPr/>
            </a:pPr>
            <a:r>
              <a:rPr lang="en-US" dirty="0">
                <a:solidFill>
                  <a:prstClr val="black">
                    <a:lumMod val="65000"/>
                    <a:lumOff val="35000"/>
                  </a:prstClr>
                </a:solidFill>
                <a:latin typeface="Arial" panose="020B0604020202020204" pitchFamily="34" charset="0"/>
                <a:cs typeface="Arial" panose="020B0604020202020204" pitchFamily="34" charset="0"/>
              </a:rPr>
              <a:t>TOI are intrusively investigated</a:t>
            </a:r>
            <a:r>
              <a:rPr lang="en-US" sz="1600" b="1" dirty="0">
                <a:solidFill>
                  <a:srgbClr val="FF0000"/>
                </a:solidFill>
                <a:latin typeface="Arial" panose="020B0604020202020204" pitchFamily="34" charset="0"/>
              </a:rPr>
              <a:t>				</a:t>
            </a:r>
          </a:p>
        </p:txBody>
      </p:sp>
      <p:sp>
        <p:nvSpPr>
          <p:cNvPr id="5" name="Text Placeholder 4">
            <a:extLst>
              <a:ext uri="{FF2B5EF4-FFF2-40B4-BE49-F238E27FC236}">
                <a16:creationId xmlns:a16="http://schemas.microsoft.com/office/drawing/2014/main" id="{D253921F-15B9-FA52-1F0B-0D40A5946DDC}"/>
              </a:ext>
            </a:extLst>
          </p:cNvPr>
          <p:cNvSpPr>
            <a:spLocks noGrp="1"/>
          </p:cNvSpPr>
          <p:nvPr>
            <p:ph type="body" sz="quarter" idx="13"/>
          </p:nvPr>
        </p:nvSpPr>
        <p:spPr>
          <a:xfrm>
            <a:off x="429768" y="6593205"/>
            <a:ext cx="4114800" cy="274320"/>
          </a:xfrm>
        </p:spPr>
        <p:txBody>
          <a:bodyPr/>
          <a:lstStyle/>
          <a:p>
            <a:r>
              <a:rPr lang="en-US" dirty="0"/>
              <a:t>One-Pass AGC Overview</a:t>
            </a:r>
          </a:p>
        </p:txBody>
      </p:sp>
      <p:sp>
        <p:nvSpPr>
          <p:cNvPr id="6" name="TextBox 5">
            <a:extLst>
              <a:ext uri="{FF2B5EF4-FFF2-40B4-BE49-F238E27FC236}">
                <a16:creationId xmlns:a16="http://schemas.microsoft.com/office/drawing/2014/main" id="{0148C128-FC4E-2BAA-0B3B-52626328C537}"/>
              </a:ext>
            </a:extLst>
          </p:cNvPr>
          <p:cNvSpPr txBox="1"/>
          <p:nvPr/>
        </p:nvSpPr>
        <p:spPr>
          <a:xfrm>
            <a:off x="429769" y="6215190"/>
            <a:ext cx="1919732"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Arial"/>
                <a:cs typeface="Arial"/>
              </a:rPr>
              <a:t>TOI: target of interest</a:t>
            </a:r>
          </a:p>
        </p:txBody>
      </p:sp>
      <p:sp>
        <p:nvSpPr>
          <p:cNvPr id="18" name="Arrow: Bent-Up 17">
            <a:extLst>
              <a:ext uri="{FF2B5EF4-FFF2-40B4-BE49-F238E27FC236}">
                <a16:creationId xmlns:a16="http://schemas.microsoft.com/office/drawing/2014/main" id="{6470DFDF-22AE-5749-23A8-7C8E64AF1D71}"/>
              </a:ext>
            </a:extLst>
          </p:cNvPr>
          <p:cNvSpPr/>
          <p:nvPr/>
        </p:nvSpPr>
        <p:spPr>
          <a:xfrm rot="5400000">
            <a:off x="1092055" y="2038316"/>
            <a:ext cx="256540" cy="416560"/>
          </a:xfrm>
          <a:prstGeom prst="bentUpArrow">
            <a:avLst>
              <a:gd name="adj1" fmla="val 25000"/>
              <a:gd name="adj2" fmla="val 16549"/>
              <a:gd name="adj3" fmla="val 50000"/>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9" name="Arrow: Bent-Up 18">
            <a:extLst>
              <a:ext uri="{FF2B5EF4-FFF2-40B4-BE49-F238E27FC236}">
                <a16:creationId xmlns:a16="http://schemas.microsoft.com/office/drawing/2014/main" id="{75DA0887-132E-11C9-AAA9-B9B14DB91406}"/>
              </a:ext>
            </a:extLst>
          </p:cNvPr>
          <p:cNvSpPr/>
          <p:nvPr/>
        </p:nvSpPr>
        <p:spPr>
          <a:xfrm rot="5400000">
            <a:off x="1539095" y="2526222"/>
            <a:ext cx="256540" cy="416560"/>
          </a:xfrm>
          <a:prstGeom prst="bentUpArrow">
            <a:avLst>
              <a:gd name="adj1" fmla="val 25000"/>
              <a:gd name="adj2" fmla="val 16549"/>
              <a:gd name="adj3" fmla="val 50000"/>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0" name="Arrow: Bent-Up 19">
            <a:extLst>
              <a:ext uri="{FF2B5EF4-FFF2-40B4-BE49-F238E27FC236}">
                <a16:creationId xmlns:a16="http://schemas.microsoft.com/office/drawing/2014/main" id="{B7CBFDF5-AA62-229D-92C9-30598783938D}"/>
              </a:ext>
            </a:extLst>
          </p:cNvPr>
          <p:cNvSpPr/>
          <p:nvPr/>
        </p:nvSpPr>
        <p:spPr>
          <a:xfrm rot="5400000">
            <a:off x="2001375" y="3014127"/>
            <a:ext cx="256540" cy="416560"/>
          </a:xfrm>
          <a:prstGeom prst="bentUpArrow">
            <a:avLst>
              <a:gd name="adj1" fmla="val 25000"/>
              <a:gd name="adj2" fmla="val 16549"/>
              <a:gd name="adj3" fmla="val 50000"/>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7" name="TextBox 26">
            <a:extLst>
              <a:ext uri="{FF2B5EF4-FFF2-40B4-BE49-F238E27FC236}">
                <a16:creationId xmlns:a16="http://schemas.microsoft.com/office/drawing/2014/main" id="{768439FC-31FA-D5F8-4374-76588298C73B}"/>
              </a:ext>
            </a:extLst>
          </p:cNvPr>
          <p:cNvSpPr txBox="1"/>
          <p:nvPr/>
        </p:nvSpPr>
        <p:spPr>
          <a:xfrm>
            <a:off x="5118264" y="5435099"/>
            <a:ext cx="5185179" cy="646331"/>
          </a:xfrm>
          <a:prstGeom prst="rect">
            <a:avLst/>
          </a:prstGeom>
          <a:noFill/>
        </p:spPr>
        <p:txBody>
          <a:bodyPr wrap="square" rtlCol="0">
            <a:spAutoFit/>
          </a:bodyPr>
          <a:lstStyle/>
          <a:p>
            <a:pPr marL="457200" lvl="1" indent="0">
              <a:buNone/>
              <a:defRPr/>
            </a:pPr>
            <a:r>
              <a:rPr lang="en-US" sz="1800" b="1" dirty="0">
                <a:solidFill>
                  <a:srgbClr val="FF0000"/>
                </a:solidFill>
                <a:latin typeface="Arial" panose="020B0604020202020204" pitchFamily="34" charset="0"/>
              </a:rPr>
              <a:t>Q: Why would anyone detect then cue?</a:t>
            </a:r>
          </a:p>
          <a:p>
            <a:pPr marL="457200" lvl="1" indent="0">
              <a:buNone/>
              <a:defRPr/>
            </a:pPr>
            <a:r>
              <a:rPr lang="en-US" sz="1800" b="1" dirty="0">
                <a:solidFill>
                  <a:srgbClr val="FF0000"/>
                </a:solidFill>
                <a:latin typeface="Arial" panose="020B0604020202020204" pitchFamily="34" charset="0"/>
              </a:rPr>
              <a:t>A: Because we had no other option!*</a:t>
            </a:r>
          </a:p>
        </p:txBody>
      </p:sp>
      <p:sp>
        <p:nvSpPr>
          <p:cNvPr id="4" name="TextBox 3">
            <a:extLst>
              <a:ext uri="{FF2B5EF4-FFF2-40B4-BE49-F238E27FC236}">
                <a16:creationId xmlns:a16="http://schemas.microsoft.com/office/drawing/2014/main" id="{64731782-BF79-3D77-13AC-DF154646E799}"/>
              </a:ext>
            </a:extLst>
          </p:cNvPr>
          <p:cNvSpPr txBox="1"/>
          <p:nvPr/>
        </p:nvSpPr>
        <p:spPr>
          <a:xfrm>
            <a:off x="5574643" y="6215190"/>
            <a:ext cx="1957274"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Arial"/>
                <a:cs typeface="Arial"/>
              </a:rPr>
              <a:t>* opinion of presenter</a:t>
            </a:r>
          </a:p>
        </p:txBody>
      </p:sp>
      <p:sp>
        <p:nvSpPr>
          <p:cNvPr id="7" name="Arrow: Bent-Up 6">
            <a:extLst>
              <a:ext uri="{FF2B5EF4-FFF2-40B4-BE49-F238E27FC236}">
                <a16:creationId xmlns:a16="http://schemas.microsoft.com/office/drawing/2014/main" id="{CCC892D6-E9B5-FDA9-F092-A2F06F823D75}"/>
              </a:ext>
            </a:extLst>
          </p:cNvPr>
          <p:cNvSpPr/>
          <p:nvPr/>
        </p:nvSpPr>
        <p:spPr>
          <a:xfrm rot="5400000">
            <a:off x="1092055" y="4491506"/>
            <a:ext cx="256540" cy="416560"/>
          </a:xfrm>
          <a:prstGeom prst="bentUpArrow">
            <a:avLst>
              <a:gd name="adj1" fmla="val 25000"/>
              <a:gd name="adj2" fmla="val 16549"/>
              <a:gd name="adj3" fmla="val 50000"/>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Arrow: Bent-Up 7">
            <a:extLst>
              <a:ext uri="{FF2B5EF4-FFF2-40B4-BE49-F238E27FC236}">
                <a16:creationId xmlns:a16="http://schemas.microsoft.com/office/drawing/2014/main" id="{E38B1774-50A1-E71F-6865-B0CC0FA4FC5B}"/>
              </a:ext>
            </a:extLst>
          </p:cNvPr>
          <p:cNvSpPr/>
          <p:nvPr/>
        </p:nvSpPr>
        <p:spPr>
          <a:xfrm rot="5400000">
            <a:off x="1539095" y="4979412"/>
            <a:ext cx="256540" cy="416560"/>
          </a:xfrm>
          <a:prstGeom prst="bentUpArrow">
            <a:avLst>
              <a:gd name="adj1" fmla="val 25000"/>
              <a:gd name="adj2" fmla="val 16549"/>
              <a:gd name="adj3" fmla="val 50000"/>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31159560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58B38-F031-8A79-4011-932ED8D21FA3}"/>
              </a:ext>
            </a:extLst>
          </p:cNvPr>
          <p:cNvSpPr>
            <a:spLocks noGrp="1"/>
          </p:cNvSpPr>
          <p:nvPr>
            <p:ph type="title"/>
          </p:nvPr>
        </p:nvSpPr>
        <p:spPr/>
        <p:txBody>
          <a:bodyPr/>
          <a:lstStyle/>
          <a:p>
            <a:r>
              <a:rPr lang="en-US" dirty="0"/>
              <a:t>Cued AGC versus One-Pass AGC</a:t>
            </a:r>
          </a:p>
        </p:txBody>
      </p:sp>
      <p:sp>
        <p:nvSpPr>
          <p:cNvPr id="3" name="Content Placeholder 2">
            <a:extLst>
              <a:ext uri="{FF2B5EF4-FFF2-40B4-BE49-F238E27FC236}">
                <a16:creationId xmlns:a16="http://schemas.microsoft.com/office/drawing/2014/main" id="{DF1BFD91-E897-37BD-013F-04D6D4427BC8}"/>
              </a:ext>
            </a:extLst>
          </p:cNvPr>
          <p:cNvSpPr>
            <a:spLocks noGrp="1"/>
          </p:cNvSpPr>
          <p:nvPr>
            <p:ph sz="half" idx="1"/>
          </p:nvPr>
        </p:nvSpPr>
        <p:spPr>
          <a:xfrm>
            <a:off x="429768" y="1399032"/>
            <a:ext cx="5114925" cy="4351338"/>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Similarities:</a:t>
            </a:r>
          </a:p>
          <a:p>
            <a:pPr>
              <a:defRPr/>
            </a:pPr>
            <a:r>
              <a:rPr lang="en-US" sz="2000" dirty="0"/>
              <a:t>Both provide a richer data set allowing for better guidance for intrusive investigation and follow-on remedial action alternatives</a:t>
            </a:r>
            <a:endParaRPr kumimoji="0" lang="en-US"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233363" marR="0" lvl="0" indent="-2333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Both ultimately result in classification</a:t>
            </a:r>
            <a:br>
              <a:rPr kumimoji="0" lang="en-US"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of sources</a:t>
            </a:r>
          </a:p>
          <a:p>
            <a:pPr marL="233363" marR="0" lvl="0" indent="-2333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Both reduce number of digs required by approximately same amount</a:t>
            </a:r>
          </a:p>
          <a:p>
            <a:pPr marL="233363" marR="0" lvl="0" indent="-2333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Both have similar limits on classification in high-density situations</a:t>
            </a:r>
          </a:p>
          <a:p>
            <a:pPr marL="233363" marR="0" lvl="0" indent="-2333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Both have several DAGCAP-validated sensors to choose from in varying</a:t>
            </a:r>
            <a:br>
              <a:rPr kumimoji="0" lang="en-US"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form factors</a:t>
            </a:r>
          </a:p>
          <a:p>
            <a:endParaRPr lang="en-US" dirty="0"/>
          </a:p>
        </p:txBody>
      </p:sp>
      <p:sp>
        <p:nvSpPr>
          <p:cNvPr id="5" name="Text Placeholder 4">
            <a:extLst>
              <a:ext uri="{FF2B5EF4-FFF2-40B4-BE49-F238E27FC236}">
                <a16:creationId xmlns:a16="http://schemas.microsoft.com/office/drawing/2014/main" id="{D253921F-15B9-FA52-1F0B-0D40A5946DDC}"/>
              </a:ext>
            </a:extLst>
          </p:cNvPr>
          <p:cNvSpPr>
            <a:spLocks noGrp="1"/>
          </p:cNvSpPr>
          <p:nvPr>
            <p:ph type="body" sz="quarter" idx="13"/>
          </p:nvPr>
        </p:nvSpPr>
        <p:spPr>
          <a:xfrm>
            <a:off x="429768" y="6593205"/>
            <a:ext cx="4114800" cy="274320"/>
          </a:xfrm>
        </p:spPr>
        <p:txBody>
          <a:bodyPr/>
          <a:lstStyle/>
          <a:p>
            <a:r>
              <a:rPr lang="en-US" dirty="0"/>
              <a:t>One-Pass AGC Overview</a:t>
            </a:r>
          </a:p>
        </p:txBody>
      </p:sp>
      <p:sp>
        <p:nvSpPr>
          <p:cNvPr id="6" name="TextBox 5">
            <a:extLst>
              <a:ext uri="{FF2B5EF4-FFF2-40B4-BE49-F238E27FC236}">
                <a16:creationId xmlns:a16="http://schemas.microsoft.com/office/drawing/2014/main" id="{0148C128-FC4E-2BAA-0B3B-52626328C537}"/>
              </a:ext>
            </a:extLst>
          </p:cNvPr>
          <p:cNvSpPr txBox="1"/>
          <p:nvPr/>
        </p:nvSpPr>
        <p:spPr>
          <a:xfrm>
            <a:off x="429768" y="6208054"/>
            <a:ext cx="5447157"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Arial"/>
                <a:cs typeface="Arial"/>
              </a:rPr>
              <a:t>DAGCAP: DoD Advanced Geophysical Classification Program</a:t>
            </a:r>
          </a:p>
        </p:txBody>
      </p:sp>
      <p:pic>
        <p:nvPicPr>
          <p:cNvPr id="10" name="Picture 9">
            <a:extLst>
              <a:ext uri="{FF2B5EF4-FFF2-40B4-BE49-F238E27FC236}">
                <a16:creationId xmlns:a16="http://schemas.microsoft.com/office/drawing/2014/main" id="{054BA983-FE22-35CF-9A8D-DB63AB61410C}"/>
              </a:ext>
            </a:extLst>
          </p:cNvPr>
          <p:cNvPicPr>
            <a:picLocks noChangeAspect="1"/>
          </p:cNvPicPr>
          <p:nvPr/>
        </p:nvPicPr>
        <p:blipFill>
          <a:blip r:embed="rId3"/>
          <a:stretch>
            <a:fillRect/>
          </a:stretch>
        </p:blipFill>
        <p:spPr>
          <a:xfrm>
            <a:off x="5734050" y="2012949"/>
            <a:ext cx="3607584" cy="4332726"/>
          </a:xfrm>
          <a:prstGeom prst="rect">
            <a:avLst/>
          </a:prstGeom>
          <a:ln>
            <a:noFill/>
          </a:ln>
          <a:effectLst>
            <a:outerShdw blurRad="152400" dist="76200" dir="2700000" algn="tl" rotWithShape="0">
              <a:prstClr val="black">
                <a:alpha val="30000"/>
              </a:prstClr>
            </a:outerShdw>
          </a:effectLst>
        </p:spPr>
      </p:pic>
      <p:pic>
        <p:nvPicPr>
          <p:cNvPr id="14" name="Picture 13">
            <a:extLst>
              <a:ext uri="{FF2B5EF4-FFF2-40B4-BE49-F238E27FC236}">
                <a16:creationId xmlns:a16="http://schemas.microsoft.com/office/drawing/2014/main" id="{5FD80765-AD9C-0783-C1C2-341AF38192DB}"/>
              </a:ext>
            </a:extLst>
          </p:cNvPr>
          <p:cNvPicPr>
            <a:picLocks noChangeAspect="1"/>
          </p:cNvPicPr>
          <p:nvPr/>
        </p:nvPicPr>
        <p:blipFill>
          <a:blip r:embed="rId4"/>
          <a:stretch>
            <a:fillRect/>
          </a:stretch>
        </p:blipFill>
        <p:spPr>
          <a:xfrm>
            <a:off x="8762643" y="1362074"/>
            <a:ext cx="3029306" cy="2928937"/>
          </a:xfrm>
          <a:prstGeom prst="rect">
            <a:avLst/>
          </a:prstGeom>
          <a:ln>
            <a:noFill/>
          </a:ln>
          <a:effectLst>
            <a:outerShdw blurRad="152400" dist="76200" dir="2700000" algn="tl" rotWithShape="0">
              <a:prstClr val="black">
                <a:alpha val="30000"/>
              </a:prstClr>
            </a:outerShdw>
          </a:effectLst>
        </p:spPr>
      </p:pic>
      <p:sp>
        <p:nvSpPr>
          <p:cNvPr id="4" name="TextBox 3">
            <a:extLst>
              <a:ext uri="{FF2B5EF4-FFF2-40B4-BE49-F238E27FC236}">
                <a16:creationId xmlns:a16="http://schemas.microsoft.com/office/drawing/2014/main" id="{20843A19-632E-D012-FADB-150EB648282D}"/>
              </a:ext>
            </a:extLst>
          </p:cNvPr>
          <p:cNvSpPr txBox="1"/>
          <p:nvPr/>
        </p:nvSpPr>
        <p:spPr>
          <a:xfrm>
            <a:off x="10789920" y="6309360"/>
            <a:ext cx="1119217"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(Jacobs 2023)</a:t>
            </a:r>
          </a:p>
        </p:txBody>
      </p:sp>
    </p:spTree>
    <p:extLst>
      <p:ext uri="{BB962C8B-B14F-4D97-AF65-F5344CB8AC3E}">
        <p14:creationId xmlns:p14="http://schemas.microsoft.com/office/powerpoint/2010/main" val="26676562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EB2CADA-3A54-0410-998E-3A66E160D49A}"/>
              </a:ext>
            </a:extLst>
          </p:cNvPr>
          <p:cNvPicPr>
            <a:picLocks noChangeAspect="1"/>
          </p:cNvPicPr>
          <p:nvPr/>
        </p:nvPicPr>
        <p:blipFill rotWithShape="1">
          <a:blip r:embed="rId3"/>
          <a:srcRect l="30891"/>
          <a:stretch/>
        </p:blipFill>
        <p:spPr>
          <a:xfrm>
            <a:off x="4660492" y="2269285"/>
            <a:ext cx="2158164" cy="3086664"/>
          </a:xfrm>
          <a:prstGeom prst="rect">
            <a:avLst/>
          </a:prstGeom>
          <a:ln>
            <a:noFill/>
          </a:ln>
          <a:effectLst>
            <a:outerShdw blurRad="152400" dist="76200" dir="2700000" algn="tl" rotWithShape="0">
              <a:prstClr val="black">
                <a:alpha val="30000"/>
              </a:prstClr>
            </a:outerShdw>
          </a:effectLst>
        </p:spPr>
      </p:pic>
      <p:sp>
        <p:nvSpPr>
          <p:cNvPr id="2" name="Title 1">
            <a:extLst>
              <a:ext uri="{FF2B5EF4-FFF2-40B4-BE49-F238E27FC236}">
                <a16:creationId xmlns:a16="http://schemas.microsoft.com/office/drawing/2014/main" id="{3B358B38-F031-8A79-4011-932ED8D21FA3}"/>
              </a:ext>
            </a:extLst>
          </p:cNvPr>
          <p:cNvSpPr>
            <a:spLocks noGrp="1"/>
          </p:cNvSpPr>
          <p:nvPr>
            <p:ph type="title"/>
          </p:nvPr>
        </p:nvSpPr>
        <p:spPr/>
        <p:txBody>
          <a:bodyPr/>
          <a:lstStyle/>
          <a:p>
            <a:r>
              <a:rPr lang="en-US" dirty="0"/>
              <a:t>Cued AGC versus One-Pass AGC</a:t>
            </a:r>
          </a:p>
        </p:txBody>
      </p:sp>
      <p:sp>
        <p:nvSpPr>
          <p:cNvPr id="4" name="Content Placeholder 3">
            <a:extLst>
              <a:ext uri="{FF2B5EF4-FFF2-40B4-BE49-F238E27FC236}">
                <a16:creationId xmlns:a16="http://schemas.microsoft.com/office/drawing/2014/main" id="{0DAB3A29-A56C-269D-6E4A-AC6B8B4140BC}"/>
              </a:ext>
            </a:extLst>
          </p:cNvPr>
          <p:cNvSpPr>
            <a:spLocks noGrp="1"/>
          </p:cNvSpPr>
          <p:nvPr>
            <p:ph sz="half" idx="2"/>
          </p:nvPr>
        </p:nvSpPr>
        <p:spPr>
          <a:xfrm>
            <a:off x="6867816" y="1399032"/>
            <a:ext cx="5201093" cy="4818888"/>
          </a:xfrm>
        </p:spPr>
        <p:txBody>
          <a:bodyPr>
            <a:normAutofit/>
          </a:bodyPr>
          <a:lstStyle/>
          <a:p>
            <a:pPr marL="0" marR="0" lvl="0" indent="0" algn="l" defTabSz="914400" rtl="0" eaLnBrk="1" fontAlgn="auto" latinLnBrk="0" hangingPunct="1">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Differences:</a:t>
            </a:r>
          </a:p>
          <a:p>
            <a:pPr marR="0" lvl="0" algn="l" defTabSz="914400" rtl="0" eaLnBrk="1" fontAlgn="auto" latinLnBrk="0" hangingPunct="1">
              <a:spcBef>
                <a:spcPts val="1000"/>
              </a:spcBef>
              <a:spcAft>
                <a:spcPts val="0"/>
              </a:spcAft>
              <a:buClrTx/>
              <a:buSzTx/>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Detect-then-cue requires two phases of fieldwork</a:t>
            </a:r>
          </a:p>
          <a:p>
            <a:pPr marR="0" lvl="1" algn="l" defTabSz="914400" rtl="0" eaLnBrk="1" fontAlgn="auto" latinLnBrk="0" hangingPunct="1">
              <a:spcBef>
                <a:spcPts val="1000"/>
              </a:spcBef>
              <a:spcAft>
                <a:spcPts val="0"/>
              </a:spcAft>
              <a:buClrTx/>
              <a:buSzTx/>
              <a:tabLst/>
              <a:defRPr/>
            </a:pPr>
            <a:r>
              <a:rPr kumimoji="0" lang="en-US" sz="17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Two field surveys, two rounds of processing,</a:t>
            </a:r>
            <a:br>
              <a:rPr kumimoji="0" lang="en-US" sz="17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br>
            <a:r>
              <a:rPr kumimoji="0" lang="en-US" sz="17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two rounds of QC, an extra step to report</a:t>
            </a:r>
          </a:p>
          <a:p>
            <a:pPr marR="0" lvl="0" algn="l" defTabSz="914400" rtl="0" eaLnBrk="1" fontAlgn="auto" latinLnBrk="0" hangingPunct="1">
              <a:spcBef>
                <a:spcPts val="1000"/>
              </a:spcBef>
              <a:spcAft>
                <a:spcPts val="0"/>
              </a:spcAft>
              <a:buClrTx/>
              <a:buSzTx/>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One-Pass AGC is completed in a single</a:t>
            </a:r>
            <a:br>
              <a:rPr kumimoji="0" lang="en-US"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phase of fieldwork</a:t>
            </a:r>
          </a:p>
          <a:p>
            <a:pPr marR="0" lvl="1" algn="l" defTabSz="914400" rtl="0" eaLnBrk="1" fontAlgn="auto" latinLnBrk="0" hangingPunct="1">
              <a:spcBef>
                <a:spcPts val="1000"/>
              </a:spcBef>
              <a:spcAft>
                <a:spcPts val="0"/>
              </a:spcAft>
              <a:buClrTx/>
              <a:buSzTx/>
              <a:tabLst/>
              <a:defRPr/>
            </a:pPr>
            <a:r>
              <a:rPr kumimoji="0" lang="en-US" sz="17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Single field survey, one round of processing,</a:t>
            </a:r>
            <a:br>
              <a:rPr kumimoji="0" lang="en-US" sz="17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br>
            <a:r>
              <a:rPr kumimoji="0" lang="en-US" sz="17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one round of QC, fewer steps to report</a:t>
            </a:r>
          </a:p>
          <a:p>
            <a:pPr marR="0" lvl="1" algn="l" defTabSz="914400" rtl="0" eaLnBrk="1" fontAlgn="auto" latinLnBrk="0" hangingPunct="1">
              <a:spcBef>
                <a:spcPts val="1000"/>
              </a:spcBef>
              <a:spcAft>
                <a:spcPts val="0"/>
              </a:spcAft>
              <a:buClrTx/>
              <a:buSzTx/>
              <a:tabLst/>
              <a:defRPr/>
            </a:pPr>
            <a:r>
              <a:rPr kumimoji="0" lang="en-US" sz="17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Background leveling problems obviated</a:t>
            </a:r>
          </a:p>
          <a:p>
            <a:pPr marR="0" lvl="1" algn="l" defTabSz="914400" rtl="0" eaLnBrk="1" fontAlgn="auto" latinLnBrk="0" hangingPunct="1">
              <a:spcBef>
                <a:spcPts val="1000"/>
              </a:spcBef>
              <a:spcAft>
                <a:spcPts val="0"/>
              </a:spcAft>
              <a:buClrTx/>
              <a:buSzTx/>
              <a:tabLst/>
              <a:defRPr/>
            </a:pPr>
            <a:r>
              <a:rPr kumimoji="0" lang="en-US" sz="17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Fewer </a:t>
            </a:r>
            <a:r>
              <a:rPr lang="en-US" sz="1700" dirty="0">
                <a:solidFill>
                  <a:prstClr val="black">
                    <a:lumMod val="65000"/>
                    <a:lumOff val="35000"/>
                  </a:prstClr>
                </a:solidFill>
              </a:rPr>
              <a:t>steps</a:t>
            </a:r>
            <a:r>
              <a:rPr kumimoji="0" lang="en-US" sz="17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for nonconformances</a:t>
            </a:r>
          </a:p>
          <a:p>
            <a:pPr marR="0" lvl="0" algn="l" defTabSz="914400" rtl="0" eaLnBrk="1" fontAlgn="auto" latinLnBrk="0" hangingPunct="1">
              <a:spcBef>
                <a:spcPts val="1000"/>
              </a:spcBef>
              <a:spcAft>
                <a:spcPts val="0"/>
              </a:spcAft>
              <a:buClrTx/>
              <a:buSzTx/>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Industry has more experience with</a:t>
            </a:r>
            <a:br>
              <a:rPr kumimoji="0" lang="en-US"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detect-then-cue, but is rapidly gaining experience with one-pass</a:t>
            </a:r>
          </a:p>
        </p:txBody>
      </p:sp>
      <p:sp>
        <p:nvSpPr>
          <p:cNvPr id="5" name="Text Placeholder 4">
            <a:extLst>
              <a:ext uri="{FF2B5EF4-FFF2-40B4-BE49-F238E27FC236}">
                <a16:creationId xmlns:a16="http://schemas.microsoft.com/office/drawing/2014/main" id="{D253921F-15B9-FA52-1F0B-0D40A5946DDC}"/>
              </a:ext>
            </a:extLst>
          </p:cNvPr>
          <p:cNvSpPr>
            <a:spLocks noGrp="1"/>
          </p:cNvSpPr>
          <p:nvPr>
            <p:ph type="body" sz="quarter" idx="13"/>
          </p:nvPr>
        </p:nvSpPr>
        <p:spPr>
          <a:xfrm>
            <a:off x="429768" y="6593205"/>
            <a:ext cx="4114800" cy="274320"/>
          </a:xfrm>
        </p:spPr>
        <p:txBody>
          <a:bodyPr/>
          <a:lstStyle/>
          <a:p>
            <a:r>
              <a:rPr lang="en-US" dirty="0"/>
              <a:t>One-Pass AGC Overview</a:t>
            </a:r>
          </a:p>
        </p:txBody>
      </p:sp>
      <p:pic>
        <p:nvPicPr>
          <p:cNvPr id="10" name="Picture 9">
            <a:extLst>
              <a:ext uri="{FF2B5EF4-FFF2-40B4-BE49-F238E27FC236}">
                <a16:creationId xmlns:a16="http://schemas.microsoft.com/office/drawing/2014/main" id="{1CD07146-A3E2-EBC9-7503-58BD9D526018}"/>
              </a:ext>
            </a:extLst>
          </p:cNvPr>
          <p:cNvPicPr>
            <a:picLocks noChangeAspect="1"/>
          </p:cNvPicPr>
          <p:nvPr/>
        </p:nvPicPr>
        <p:blipFill rotWithShape="1">
          <a:blip r:embed="rId4"/>
          <a:srcRect l="-1047" t="-1310" r="-1574" b="-1310"/>
          <a:stretch/>
        </p:blipFill>
        <p:spPr>
          <a:xfrm>
            <a:off x="93593" y="1123257"/>
            <a:ext cx="4480560" cy="3286898"/>
          </a:xfrm>
          <a:prstGeom prst="rect">
            <a:avLst/>
          </a:prstGeom>
          <a:solidFill>
            <a:schemeClr val="bg1"/>
          </a:solidFill>
          <a:ln>
            <a:noFill/>
          </a:ln>
          <a:effectLst>
            <a:outerShdw blurRad="152400" dist="76200" dir="2700000" algn="tl" rotWithShape="0">
              <a:prstClr val="black">
                <a:alpha val="30000"/>
              </a:prstClr>
            </a:outerShdw>
          </a:effectLst>
        </p:spPr>
      </p:pic>
      <p:pic>
        <p:nvPicPr>
          <p:cNvPr id="22" name="Picture 21">
            <a:extLst>
              <a:ext uri="{FF2B5EF4-FFF2-40B4-BE49-F238E27FC236}">
                <a16:creationId xmlns:a16="http://schemas.microsoft.com/office/drawing/2014/main" id="{6E85F860-C6CE-4648-7390-D78F13D193FB}"/>
              </a:ext>
            </a:extLst>
          </p:cNvPr>
          <p:cNvPicPr>
            <a:picLocks noChangeAspect="1"/>
          </p:cNvPicPr>
          <p:nvPr/>
        </p:nvPicPr>
        <p:blipFill>
          <a:blip r:embed="rId5"/>
          <a:stretch>
            <a:fillRect/>
          </a:stretch>
        </p:blipFill>
        <p:spPr>
          <a:xfrm>
            <a:off x="93593" y="4498910"/>
            <a:ext cx="4480560" cy="2004920"/>
          </a:xfrm>
          <a:prstGeom prst="rect">
            <a:avLst/>
          </a:prstGeom>
          <a:ln>
            <a:noFill/>
          </a:ln>
          <a:effectLst>
            <a:outerShdw blurRad="152400" dist="76200" dir="2700000" algn="tl" rotWithShape="0">
              <a:prstClr val="black">
                <a:alpha val="30000"/>
              </a:prstClr>
            </a:outerShdw>
          </a:effectLst>
        </p:spPr>
      </p:pic>
      <p:sp>
        <p:nvSpPr>
          <p:cNvPr id="3" name="TextBox 2">
            <a:extLst>
              <a:ext uri="{FF2B5EF4-FFF2-40B4-BE49-F238E27FC236}">
                <a16:creationId xmlns:a16="http://schemas.microsoft.com/office/drawing/2014/main" id="{F0A84084-BE90-9E05-1578-5C2BDD9664EA}"/>
              </a:ext>
            </a:extLst>
          </p:cNvPr>
          <p:cNvSpPr txBox="1"/>
          <p:nvPr/>
        </p:nvSpPr>
        <p:spPr>
          <a:xfrm>
            <a:off x="10789920" y="6309360"/>
            <a:ext cx="1119217"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(Jacobs 2023)</a:t>
            </a:r>
          </a:p>
        </p:txBody>
      </p:sp>
    </p:spTree>
    <p:extLst>
      <p:ext uri="{BB962C8B-B14F-4D97-AF65-F5344CB8AC3E}">
        <p14:creationId xmlns:p14="http://schemas.microsoft.com/office/powerpoint/2010/main" val="37011570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63129D-5F0A-EFD0-1E62-0EB4DAD87894}"/>
              </a:ext>
            </a:extLst>
          </p:cNvPr>
          <p:cNvSpPr>
            <a:spLocks noGrp="1"/>
          </p:cNvSpPr>
          <p:nvPr>
            <p:ph type="title"/>
          </p:nvPr>
        </p:nvSpPr>
        <p:spPr/>
        <p:txBody>
          <a:bodyPr/>
          <a:lstStyle/>
          <a:p>
            <a:r>
              <a:rPr lang="en-US" sz="3600" dirty="0"/>
              <a:t>Workflow: Cued versus One-Pass</a:t>
            </a:r>
            <a:endParaRPr lang="en-US" dirty="0"/>
          </a:p>
        </p:txBody>
      </p:sp>
      <p:grpSp>
        <p:nvGrpSpPr>
          <p:cNvPr id="91" name="Group 90">
            <a:extLst>
              <a:ext uri="{FF2B5EF4-FFF2-40B4-BE49-F238E27FC236}">
                <a16:creationId xmlns:a16="http://schemas.microsoft.com/office/drawing/2014/main" id="{5E0F694A-7BA0-7306-3F65-72B51CB005A6}"/>
              </a:ext>
            </a:extLst>
          </p:cNvPr>
          <p:cNvGrpSpPr/>
          <p:nvPr/>
        </p:nvGrpSpPr>
        <p:grpSpPr>
          <a:xfrm>
            <a:off x="635849" y="1771780"/>
            <a:ext cx="5739823" cy="4695137"/>
            <a:chOff x="306796" y="1771780"/>
            <a:chExt cx="5739823" cy="4695137"/>
          </a:xfrm>
        </p:grpSpPr>
        <p:cxnSp>
          <p:nvCxnSpPr>
            <p:cNvPr id="6" name="Straight Arrow Connector 5">
              <a:extLst>
                <a:ext uri="{FF2B5EF4-FFF2-40B4-BE49-F238E27FC236}">
                  <a16:creationId xmlns:a16="http://schemas.microsoft.com/office/drawing/2014/main" id="{E49A3477-175C-71C1-0DF9-2BEFB2E3B525}"/>
                </a:ext>
              </a:extLst>
            </p:cNvPr>
            <p:cNvCxnSpPr>
              <a:cxnSpLocks/>
              <a:stCxn id="30" idx="2"/>
              <a:endCxn id="31" idx="0"/>
            </p:cNvCxnSpPr>
            <p:nvPr/>
          </p:nvCxnSpPr>
          <p:spPr>
            <a:xfrm>
              <a:off x="5407375" y="2510444"/>
              <a:ext cx="0" cy="531815"/>
            </a:xfrm>
            <a:prstGeom prst="straightConnector1">
              <a:avLst/>
            </a:prstGeom>
            <a:noFill/>
            <a:ln w="57150" cap="flat" cmpd="sng" algn="ctr">
              <a:solidFill>
                <a:srgbClr val="0A98D5"/>
              </a:solidFill>
              <a:prstDash val="solid"/>
              <a:miter lim="800000"/>
              <a:tailEnd type="triangle"/>
            </a:ln>
            <a:effectLst/>
          </p:spPr>
        </p:cxnSp>
        <p:cxnSp>
          <p:nvCxnSpPr>
            <p:cNvPr id="7" name="Straight Arrow Connector 6">
              <a:extLst>
                <a:ext uri="{FF2B5EF4-FFF2-40B4-BE49-F238E27FC236}">
                  <a16:creationId xmlns:a16="http://schemas.microsoft.com/office/drawing/2014/main" id="{1275155E-54A0-64C7-72D7-FFED1BAD2EB1}"/>
                </a:ext>
              </a:extLst>
            </p:cNvPr>
            <p:cNvCxnSpPr>
              <a:cxnSpLocks/>
              <a:stCxn id="31" idx="2"/>
              <a:endCxn id="32" idx="0"/>
            </p:cNvCxnSpPr>
            <p:nvPr/>
          </p:nvCxnSpPr>
          <p:spPr>
            <a:xfrm>
              <a:off x="5407375" y="3773779"/>
              <a:ext cx="1" cy="524672"/>
            </a:xfrm>
            <a:prstGeom prst="straightConnector1">
              <a:avLst/>
            </a:prstGeom>
            <a:noFill/>
            <a:ln w="57150" cap="flat" cmpd="sng" algn="ctr">
              <a:solidFill>
                <a:srgbClr val="0A98D5"/>
              </a:solidFill>
              <a:prstDash val="solid"/>
              <a:miter lim="800000"/>
              <a:tailEnd type="triangle"/>
            </a:ln>
            <a:effectLst/>
          </p:spPr>
        </p:cxnSp>
        <p:cxnSp>
          <p:nvCxnSpPr>
            <p:cNvPr id="8" name="Connector: Elbow 7">
              <a:extLst>
                <a:ext uri="{FF2B5EF4-FFF2-40B4-BE49-F238E27FC236}">
                  <a16:creationId xmlns:a16="http://schemas.microsoft.com/office/drawing/2014/main" id="{6BF486DF-FCDA-7E7C-70A9-445DA0198D3C}"/>
                </a:ext>
              </a:extLst>
            </p:cNvPr>
            <p:cNvCxnSpPr>
              <a:cxnSpLocks/>
              <a:stCxn id="19" idx="3"/>
              <a:endCxn id="24" idx="0"/>
            </p:cNvCxnSpPr>
            <p:nvPr/>
          </p:nvCxnSpPr>
          <p:spPr>
            <a:xfrm flipV="1">
              <a:off x="1631840" y="1778924"/>
              <a:ext cx="1591424" cy="3013750"/>
            </a:xfrm>
            <a:prstGeom prst="bentConnector4">
              <a:avLst>
                <a:gd name="adj1" fmla="val 30303"/>
                <a:gd name="adj2" fmla="val 107585"/>
              </a:avLst>
            </a:prstGeom>
            <a:noFill/>
            <a:ln w="57150" cap="flat" cmpd="sng" algn="ctr">
              <a:solidFill>
                <a:srgbClr val="0A98D5"/>
              </a:solidFill>
              <a:prstDash val="solid"/>
              <a:miter lim="800000"/>
              <a:tailEnd type="triangle"/>
            </a:ln>
            <a:effectLst/>
          </p:spPr>
        </p:cxnSp>
        <p:cxnSp>
          <p:nvCxnSpPr>
            <p:cNvPr id="9" name="Straight Arrow Connector 8">
              <a:extLst>
                <a:ext uri="{FF2B5EF4-FFF2-40B4-BE49-F238E27FC236}">
                  <a16:creationId xmlns:a16="http://schemas.microsoft.com/office/drawing/2014/main" id="{4DAE5444-86C6-2950-B773-128C34365AB1}"/>
                </a:ext>
              </a:extLst>
            </p:cNvPr>
            <p:cNvCxnSpPr>
              <a:cxnSpLocks/>
              <a:stCxn id="24" idx="2"/>
              <a:endCxn id="25" idx="0"/>
            </p:cNvCxnSpPr>
            <p:nvPr/>
          </p:nvCxnSpPr>
          <p:spPr>
            <a:xfrm>
              <a:off x="3223264" y="2086701"/>
              <a:ext cx="0" cy="345955"/>
            </a:xfrm>
            <a:prstGeom prst="straightConnector1">
              <a:avLst/>
            </a:prstGeom>
            <a:noFill/>
            <a:ln w="57150" cap="flat" cmpd="sng" algn="ctr">
              <a:solidFill>
                <a:srgbClr val="0A98D5"/>
              </a:solidFill>
              <a:prstDash val="solid"/>
              <a:miter lim="800000"/>
              <a:tailEnd type="triangle"/>
            </a:ln>
            <a:effectLst/>
          </p:spPr>
        </p:cxnSp>
        <p:cxnSp>
          <p:nvCxnSpPr>
            <p:cNvPr id="10" name="Straight Arrow Connector 9">
              <a:extLst>
                <a:ext uri="{FF2B5EF4-FFF2-40B4-BE49-F238E27FC236}">
                  <a16:creationId xmlns:a16="http://schemas.microsoft.com/office/drawing/2014/main" id="{7360E527-52C6-CB34-1B6D-F672952F1294}"/>
                </a:ext>
              </a:extLst>
            </p:cNvPr>
            <p:cNvCxnSpPr>
              <a:cxnSpLocks/>
              <a:stCxn id="25" idx="2"/>
              <a:endCxn id="26" idx="0"/>
            </p:cNvCxnSpPr>
            <p:nvPr/>
          </p:nvCxnSpPr>
          <p:spPr>
            <a:xfrm>
              <a:off x="3223264" y="2955876"/>
              <a:ext cx="1" cy="345955"/>
            </a:xfrm>
            <a:prstGeom prst="straightConnector1">
              <a:avLst/>
            </a:prstGeom>
            <a:noFill/>
            <a:ln w="57150" cap="flat" cmpd="sng" algn="ctr">
              <a:solidFill>
                <a:srgbClr val="0A98D5"/>
              </a:solidFill>
              <a:prstDash val="solid"/>
              <a:miter lim="800000"/>
              <a:tailEnd type="triangle"/>
            </a:ln>
            <a:effectLst/>
          </p:spPr>
        </p:cxnSp>
        <p:cxnSp>
          <p:nvCxnSpPr>
            <p:cNvPr id="11" name="Straight Arrow Connector 10">
              <a:extLst>
                <a:ext uri="{FF2B5EF4-FFF2-40B4-BE49-F238E27FC236}">
                  <a16:creationId xmlns:a16="http://schemas.microsoft.com/office/drawing/2014/main" id="{CB1EE8A8-F4F8-12EB-23D7-73473C747384}"/>
                </a:ext>
              </a:extLst>
            </p:cNvPr>
            <p:cNvCxnSpPr>
              <a:cxnSpLocks/>
              <a:stCxn id="26" idx="2"/>
              <a:endCxn id="28" idx="0"/>
            </p:cNvCxnSpPr>
            <p:nvPr/>
          </p:nvCxnSpPr>
          <p:spPr>
            <a:xfrm flipH="1">
              <a:off x="3223264" y="3609608"/>
              <a:ext cx="1" cy="345955"/>
            </a:xfrm>
            <a:prstGeom prst="straightConnector1">
              <a:avLst/>
            </a:prstGeom>
            <a:noFill/>
            <a:ln w="57150" cap="flat" cmpd="sng" algn="ctr">
              <a:solidFill>
                <a:srgbClr val="0A98D5"/>
              </a:solidFill>
              <a:prstDash val="solid"/>
              <a:miter lim="800000"/>
              <a:tailEnd type="triangle"/>
            </a:ln>
            <a:effectLst/>
          </p:spPr>
        </p:cxnSp>
        <p:cxnSp>
          <p:nvCxnSpPr>
            <p:cNvPr id="12" name="Straight Arrow Connector 11">
              <a:extLst>
                <a:ext uri="{FF2B5EF4-FFF2-40B4-BE49-F238E27FC236}">
                  <a16:creationId xmlns:a16="http://schemas.microsoft.com/office/drawing/2014/main" id="{FB5991A7-4F12-C0BF-1052-9BC08C4C9C28}"/>
                </a:ext>
              </a:extLst>
            </p:cNvPr>
            <p:cNvCxnSpPr>
              <a:cxnSpLocks/>
              <a:stCxn id="27" idx="2"/>
              <a:endCxn id="29" idx="0"/>
            </p:cNvCxnSpPr>
            <p:nvPr/>
          </p:nvCxnSpPr>
          <p:spPr>
            <a:xfrm flipH="1">
              <a:off x="3223265" y="5132515"/>
              <a:ext cx="2078" cy="345957"/>
            </a:xfrm>
            <a:prstGeom prst="straightConnector1">
              <a:avLst/>
            </a:prstGeom>
            <a:noFill/>
            <a:ln w="57150" cap="flat" cmpd="sng" algn="ctr">
              <a:solidFill>
                <a:srgbClr val="0A98D5"/>
              </a:solidFill>
              <a:prstDash val="solid"/>
              <a:miter lim="800000"/>
              <a:tailEnd type="triangle"/>
            </a:ln>
            <a:effectLst/>
          </p:spPr>
        </p:cxnSp>
        <p:cxnSp>
          <p:nvCxnSpPr>
            <p:cNvPr id="13" name="Connector: Elbow 12">
              <a:extLst>
                <a:ext uri="{FF2B5EF4-FFF2-40B4-BE49-F238E27FC236}">
                  <a16:creationId xmlns:a16="http://schemas.microsoft.com/office/drawing/2014/main" id="{2C7712D3-0459-13CE-252E-7409B179BADC}"/>
                </a:ext>
              </a:extLst>
            </p:cNvPr>
            <p:cNvCxnSpPr>
              <a:cxnSpLocks/>
              <a:stCxn id="29" idx="3"/>
              <a:endCxn id="30" idx="0"/>
            </p:cNvCxnSpPr>
            <p:nvPr/>
          </p:nvCxnSpPr>
          <p:spPr>
            <a:xfrm flipV="1">
              <a:off x="3862508" y="1778924"/>
              <a:ext cx="1544867" cy="4193771"/>
            </a:xfrm>
            <a:prstGeom prst="bentConnector4">
              <a:avLst>
                <a:gd name="adj1" fmla="val 30763"/>
                <a:gd name="adj2" fmla="val 105451"/>
              </a:avLst>
            </a:prstGeom>
            <a:noFill/>
            <a:ln w="57150" cap="flat" cmpd="sng" algn="ctr">
              <a:solidFill>
                <a:srgbClr val="0A98D5"/>
              </a:solidFill>
              <a:prstDash val="solid"/>
              <a:miter lim="800000"/>
              <a:tailEnd type="triangle"/>
            </a:ln>
            <a:effectLst/>
          </p:spPr>
        </p:cxnSp>
        <p:cxnSp>
          <p:nvCxnSpPr>
            <p:cNvPr id="14" name="Straight Arrow Connector 13">
              <a:extLst>
                <a:ext uri="{FF2B5EF4-FFF2-40B4-BE49-F238E27FC236}">
                  <a16:creationId xmlns:a16="http://schemas.microsoft.com/office/drawing/2014/main" id="{339BC730-CE90-2B15-A177-1B3C4E1B3DC4}"/>
                </a:ext>
              </a:extLst>
            </p:cNvPr>
            <p:cNvCxnSpPr>
              <a:cxnSpLocks/>
              <a:stCxn id="28" idx="2"/>
              <a:endCxn id="27" idx="0"/>
            </p:cNvCxnSpPr>
            <p:nvPr/>
          </p:nvCxnSpPr>
          <p:spPr>
            <a:xfrm>
              <a:off x="3223264" y="4478783"/>
              <a:ext cx="2079" cy="345955"/>
            </a:xfrm>
            <a:prstGeom prst="straightConnector1">
              <a:avLst/>
            </a:prstGeom>
            <a:noFill/>
            <a:ln w="57150" cap="flat" cmpd="sng" algn="ctr">
              <a:solidFill>
                <a:srgbClr val="0A98D5"/>
              </a:solidFill>
              <a:prstDash val="solid"/>
              <a:miter lim="800000"/>
              <a:tailEnd type="triangle"/>
            </a:ln>
            <a:effectLst/>
          </p:spPr>
        </p:cxnSp>
        <p:cxnSp>
          <p:nvCxnSpPr>
            <p:cNvPr id="22" name="Straight Arrow Connector 21">
              <a:extLst>
                <a:ext uri="{FF2B5EF4-FFF2-40B4-BE49-F238E27FC236}">
                  <a16:creationId xmlns:a16="http://schemas.microsoft.com/office/drawing/2014/main" id="{7242E29B-7776-A880-DABC-460CEAC81800}"/>
                </a:ext>
              </a:extLst>
            </p:cNvPr>
            <p:cNvCxnSpPr>
              <a:cxnSpLocks/>
              <a:stCxn id="20" idx="2"/>
              <a:endCxn id="21" idx="0"/>
            </p:cNvCxnSpPr>
            <p:nvPr/>
          </p:nvCxnSpPr>
          <p:spPr>
            <a:xfrm>
              <a:off x="992596" y="2510444"/>
              <a:ext cx="0" cy="524671"/>
            </a:xfrm>
            <a:prstGeom prst="straightConnector1">
              <a:avLst/>
            </a:prstGeom>
            <a:noFill/>
            <a:ln w="57150" cap="flat" cmpd="sng" algn="ctr">
              <a:solidFill>
                <a:srgbClr val="0A98D5"/>
              </a:solidFill>
              <a:prstDash val="solid"/>
              <a:miter lim="800000"/>
              <a:tailEnd type="triangle"/>
            </a:ln>
            <a:effectLst/>
          </p:spPr>
        </p:cxnSp>
        <p:cxnSp>
          <p:nvCxnSpPr>
            <p:cNvPr id="23" name="Straight Arrow Connector 22">
              <a:extLst>
                <a:ext uri="{FF2B5EF4-FFF2-40B4-BE49-F238E27FC236}">
                  <a16:creationId xmlns:a16="http://schemas.microsoft.com/office/drawing/2014/main" id="{195D2D12-5B6E-1550-FBBE-AFB4F794E621}"/>
                </a:ext>
              </a:extLst>
            </p:cNvPr>
            <p:cNvCxnSpPr>
              <a:cxnSpLocks/>
              <a:stCxn id="21" idx="2"/>
              <a:endCxn id="19" idx="0"/>
            </p:cNvCxnSpPr>
            <p:nvPr/>
          </p:nvCxnSpPr>
          <p:spPr>
            <a:xfrm>
              <a:off x="992596" y="3773779"/>
              <a:ext cx="1" cy="524672"/>
            </a:xfrm>
            <a:prstGeom prst="straightConnector1">
              <a:avLst/>
            </a:prstGeom>
            <a:noFill/>
            <a:ln w="57150" cap="flat" cmpd="sng" algn="ctr">
              <a:solidFill>
                <a:srgbClr val="0A98D5"/>
              </a:solidFill>
              <a:prstDash val="solid"/>
              <a:miter lim="800000"/>
              <a:tailEnd type="triangle"/>
            </a:ln>
            <a:effectLst/>
          </p:spPr>
        </p:cxnSp>
        <p:grpSp>
          <p:nvGrpSpPr>
            <p:cNvPr id="88" name="Group 87">
              <a:extLst>
                <a:ext uri="{FF2B5EF4-FFF2-40B4-BE49-F238E27FC236}">
                  <a16:creationId xmlns:a16="http://schemas.microsoft.com/office/drawing/2014/main" id="{669AD361-12C6-3177-D4FB-A07D05ACDCDC}"/>
                </a:ext>
              </a:extLst>
            </p:cNvPr>
            <p:cNvGrpSpPr/>
            <p:nvPr/>
          </p:nvGrpSpPr>
          <p:grpSpPr>
            <a:xfrm>
              <a:off x="306796" y="1771780"/>
              <a:ext cx="5739823" cy="4695137"/>
              <a:chOff x="202021" y="1771780"/>
              <a:chExt cx="5739823" cy="4695137"/>
            </a:xfrm>
          </p:grpSpPr>
          <p:grpSp>
            <p:nvGrpSpPr>
              <p:cNvPr id="63" name="Group 62">
                <a:extLst>
                  <a:ext uri="{FF2B5EF4-FFF2-40B4-BE49-F238E27FC236}">
                    <a16:creationId xmlns:a16="http://schemas.microsoft.com/office/drawing/2014/main" id="{20F8F09B-EC1D-F034-F8C7-722E64576E58}"/>
                  </a:ext>
                </a:extLst>
              </p:cNvPr>
              <p:cNvGrpSpPr/>
              <p:nvPr/>
            </p:nvGrpSpPr>
            <p:grpSpPr>
              <a:xfrm>
                <a:off x="4663357" y="1778924"/>
                <a:ext cx="1278487" cy="3507972"/>
                <a:chOff x="4853857" y="1778924"/>
                <a:chExt cx="1278487" cy="3507972"/>
              </a:xfrm>
            </p:grpSpPr>
            <p:sp>
              <p:nvSpPr>
                <p:cNvPr id="30" name="TextBox 29">
                  <a:extLst>
                    <a:ext uri="{FF2B5EF4-FFF2-40B4-BE49-F238E27FC236}">
                      <a16:creationId xmlns:a16="http://schemas.microsoft.com/office/drawing/2014/main" id="{B61A3A7D-683A-7B8B-892C-008799DE27C8}"/>
                    </a:ext>
                  </a:extLst>
                </p:cNvPr>
                <p:cNvSpPr txBox="1"/>
                <p:nvPr/>
              </p:nvSpPr>
              <p:spPr>
                <a:xfrm>
                  <a:off x="4898740" y="1778924"/>
                  <a:ext cx="1188720" cy="731520"/>
                </a:xfrm>
                <a:prstGeom prst="rect">
                  <a:avLst/>
                </a:prstGeom>
                <a:solidFill>
                  <a:srgbClr val="4472C4">
                    <a:lumMod val="20000"/>
                    <a:lumOff val="80000"/>
                  </a:srgbClr>
                </a:solidFill>
                <a:ln>
                  <a:solidFill>
                    <a:srgbClr val="0A98D5"/>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Intrusive Investigation</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prstClr val="black"/>
                      </a:solidFill>
                      <a:latin typeface="Arial" panose="020B0604020202020204" pitchFamily="34" charset="0"/>
                      <a:cs typeface="Arial" panose="020B0604020202020204" pitchFamily="34" charset="0"/>
                    </a:rPr>
                    <a:t>of</a:t>
                  </a: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TOI</a:t>
                  </a:r>
                </a:p>
              </p:txBody>
            </p:sp>
            <p:sp>
              <p:nvSpPr>
                <p:cNvPr id="31" name="TextBox 30">
                  <a:extLst>
                    <a:ext uri="{FF2B5EF4-FFF2-40B4-BE49-F238E27FC236}">
                      <a16:creationId xmlns:a16="http://schemas.microsoft.com/office/drawing/2014/main" id="{3603072F-9FE5-49D9-FAFF-FAD723B29861}"/>
                    </a:ext>
                  </a:extLst>
                </p:cNvPr>
                <p:cNvSpPr txBox="1"/>
                <p:nvPr/>
              </p:nvSpPr>
              <p:spPr>
                <a:xfrm>
                  <a:off x="4898740" y="3042259"/>
                  <a:ext cx="1188720" cy="731520"/>
                </a:xfrm>
                <a:prstGeom prst="rect">
                  <a:avLst/>
                </a:prstGeom>
                <a:solidFill>
                  <a:srgbClr val="4472C4">
                    <a:lumMod val="20000"/>
                    <a:lumOff val="80000"/>
                  </a:srgbClr>
                </a:solidFill>
                <a:ln>
                  <a:solidFill>
                    <a:srgbClr val="0A98D5"/>
                  </a:solidFill>
                </a:ln>
              </p:spPr>
              <p:txBody>
                <a:bodyPr wrap="square" rtlCol="0">
                  <a:spAutoFit/>
                </a:bodyPr>
                <a:lstStyle/>
                <a:p>
                  <a:pPr algn="ctr">
                    <a:defRPr/>
                  </a:pPr>
                  <a:r>
                    <a:rPr lang="en-US" sz="1400" kern="0" dirty="0">
                      <a:solidFill>
                        <a:prstClr val="black"/>
                      </a:solidFill>
                      <a:latin typeface="Arial" panose="020B0604020202020204" pitchFamily="34" charset="0"/>
                      <a:cs typeface="Arial" panose="020B0604020202020204" pitchFamily="34" charset="0"/>
                    </a:rPr>
                    <a:t>Verification/Validation Digs</a:t>
                  </a:r>
                </a:p>
              </p:txBody>
            </p:sp>
            <p:sp>
              <p:nvSpPr>
                <p:cNvPr id="32" name="Flowchart: Decision 31">
                  <a:extLst>
                    <a:ext uri="{FF2B5EF4-FFF2-40B4-BE49-F238E27FC236}">
                      <a16:creationId xmlns:a16="http://schemas.microsoft.com/office/drawing/2014/main" id="{5FE5EDC8-98AD-7300-78CC-6E7DEF7EC94F}"/>
                    </a:ext>
                  </a:extLst>
                </p:cNvPr>
                <p:cNvSpPr/>
                <p:nvPr/>
              </p:nvSpPr>
              <p:spPr>
                <a:xfrm>
                  <a:off x="4853857" y="4298451"/>
                  <a:ext cx="1278487" cy="988445"/>
                </a:xfrm>
                <a:prstGeom prst="flowChartDecision">
                  <a:avLst/>
                </a:prstGeom>
                <a:solidFill>
                  <a:srgbClr val="134B8E"/>
                </a:solidFill>
                <a:ln w="12700" cap="flat" cmpd="sng" algn="ctr">
                  <a:solidFill>
                    <a:srgbClr val="0A98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Final DUA</a:t>
                  </a:r>
                </a:p>
              </p:txBody>
            </p:sp>
          </p:grpSp>
          <p:grpSp>
            <p:nvGrpSpPr>
              <p:cNvPr id="66" name="Group 65">
                <a:extLst>
                  <a:ext uri="{FF2B5EF4-FFF2-40B4-BE49-F238E27FC236}">
                    <a16:creationId xmlns:a16="http://schemas.microsoft.com/office/drawing/2014/main" id="{832F4690-7B41-CC83-199F-151B695C8657}"/>
                  </a:ext>
                </a:extLst>
              </p:cNvPr>
              <p:cNvGrpSpPr/>
              <p:nvPr/>
            </p:nvGrpSpPr>
            <p:grpSpPr>
              <a:xfrm>
                <a:off x="2251888" y="1778924"/>
                <a:ext cx="1737360" cy="4687993"/>
                <a:chOff x="2251887" y="1778924"/>
                <a:chExt cx="1737360" cy="4687993"/>
              </a:xfrm>
            </p:grpSpPr>
            <p:sp>
              <p:nvSpPr>
                <p:cNvPr id="24" name="TextBox 23">
                  <a:extLst>
                    <a:ext uri="{FF2B5EF4-FFF2-40B4-BE49-F238E27FC236}">
                      <a16:creationId xmlns:a16="http://schemas.microsoft.com/office/drawing/2014/main" id="{8546A297-0CAB-CDEA-B9D9-1962F55A462F}"/>
                    </a:ext>
                  </a:extLst>
                </p:cNvPr>
                <p:cNvSpPr txBox="1"/>
                <p:nvPr/>
              </p:nvSpPr>
              <p:spPr>
                <a:xfrm>
                  <a:off x="2491572" y="1778924"/>
                  <a:ext cx="1253832" cy="307777"/>
                </a:xfrm>
                <a:prstGeom prst="rect">
                  <a:avLst/>
                </a:prstGeom>
                <a:solidFill>
                  <a:srgbClr val="4472C4">
                    <a:lumMod val="20000"/>
                    <a:lumOff val="80000"/>
                  </a:srgbClr>
                </a:solidFill>
                <a:ln>
                  <a:solidFill>
                    <a:srgbClr val="0A98D5"/>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Cued Survey</a:t>
                  </a:r>
                </a:p>
              </p:txBody>
            </p:sp>
            <p:sp>
              <p:nvSpPr>
                <p:cNvPr id="25" name="TextBox 24">
                  <a:extLst>
                    <a:ext uri="{FF2B5EF4-FFF2-40B4-BE49-F238E27FC236}">
                      <a16:creationId xmlns:a16="http://schemas.microsoft.com/office/drawing/2014/main" id="{22F44511-9828-CCBB-FEF6-1E4964CC6795}"/>
                    </a:ext>
                  </a:extLst>
                </p:cNvPr>
                <p:cNvSpPr txBox="1"/>
                <p:nvPr/>
              </p:nvSpPr>
              <p:spPr>
                <a:xfrm>
                  <a:off x="2403260" y="2432656"/>
                  <a:ext cx="1430456" cy="523220"/>
                </a:xfrm>
                <a:prstGeom prst="rect">
                  <a:avLst/>
                </a:prstGeom>
                <a:noFill/>
                <a:ln>
                  <a:solidFill>
                    <a:srgbClr val="0A98D5"/>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Initial Prioritized List</a:t>
                  </a:r>
                </a:p>
              </p:txBody>
            </p:sp>
            <p:sp>
              <p:nvSpPr>
                <p:cNvPr id="26" name="TextBox 25">
                  <a:extLst>
                    <a:ext uri="{FF2B5EF4-FFF2-40B4-BE49-F238E27FC236}">
                      <a16:creationId xmlns:a16="http://schemas.microsoft.com/office/drawing/2014/main" id="{14777EC1-ABA8-7A51-ADEA-39D3A7F23BE8}"/>
                    </a:ext>
                  </a:extLst>
                </p:cNvPr>
                <p:cNvSpPr txBox="1"/>
                <p:nvPr/>
              </p:nvSpPr>
              <p:spPr>
                <a:xfrm>
                  <a:off x="2391006" y="3301831"/>
                  <a:ext cx="1454965" cy="307777"/>
                </a:xfrm>
                <a:prstGeom prst="rect">
                  <a:avLst/>
                </a:prstGeom>
                <a:solidFill>
                  <a:srgbClr val="4472C4">
                    <a:lumMod val="20000"/>
                    <a:lumOff val="80000"/>
                  </a:srgbClr>
                </a:solidFill>
                <a:ln>
                  <a:solidFill>
                    <a:srgbClr val="0A98D5"/>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prstClr val="black"/>
                      </a:solidFill>
                      <a:latin typeface="Arial" panose="020B0604020202020204" pitchFamily="34" charset="0"/>
                      <a:cs typeface="Arial" panose="020B0604020202020204" pitchFamily="34" charset="0"/>
                    </a:rPr>
                    <a:t>Training Digs</a:t>
                  </a:r>
                </a:p>
              </p:txBody>
            </p:sp>
            <p:sp>
              <p:nvSpPr>
                <p:cNvPr id="27" name="TextBox 26">
                  <a:extLst>
                    <a:ext uri="{FF2B5EF4-FFF2-40B4-BE49-F238E27FC236}">
                      <a16:creationId xmlns:a16="http://schemas.microsoft.com/office/drawing/2014/main" id="{4786E8C7-6506-3252-1C33-EC86699C05E3}"/>
                    </a:ext>
                  </a:extLst>
                </p:cNvPr>
                <p:cNvSpPr txBox="1"/>
                <p:nvPr/>
              </p:nvSpPr>
              <p:spPr>
                <a:xfrm>
                  <a:off x="2251887" y="4824738"/>
                  <a:ext cx="1737360" cy="307777"/>
                </a:xfrm>
                <a:prstGeom prst="rect">
                  <a:avLst/>
                </a:prstGeom>
                <a:noFill/>
                <a:ln>
                  <a:solidFill>
                    <a:srgbClr val="0A98D5"/>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Prioritized Dig List</a:t>
                  </a:r>
                </a:p>
              </p:txBody>
            </p:sp>
            <p:sp>
              <p:nvSpPr>
                <p:cNvPr id="28" name="TextBox 27">
                  <a:extLst>
                    <a:ext uri="{FF2B5EF4-FFF2-40B4-BE49-F238E27FC236}">
                      <a16:creationId xmlns:a16="http://schemas.microsoft.com/office/drawing/2014/main" id="{22C49817-698E-299B-24B7-A9A81DD2ECB0}"/>
                    </a:ext>
                  </a:extLst>
                </p:cNvPr>
                <p:cNvSpPr txBox="1"/>
                <p:nvPr/>
              </p:nvSpPr>
              <p:spPr>
                <a:xfrm>
                  <a:off x="2332104" y="3955563"/>
                  <a:ext cx="1572768" cy="523220"/>
                </a:xfrm>
                <a:prstGeom prst="rect">
                  <a:avLst/>
                </a:prstGeom>
                <a:noFill/>
                <a:ln>
                  <a:solidFill>
                    <a:srgbClr val="0A98D5"/>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Site-specific Library Finalized</a:t>
                  </a:r>
                </a:p>
              </p:txBody>
            </p:sp>
            <p:sp>
              <p:nvSpPr>
                <p:cNvPr id="29" name="Flowchart: Decision 28">
                  <a:extLst>
                    <a:ext uri="{FF2B5EF4-FFF2-40B4-BE49-F238E27FC236}">
                      <a16:creationId xmlns:a16="http://schemas.microsoft.com/office/drawing/2014/main" id="{FF7934B8-572B-DD27-C1C1-100222D348DF}"/>
                    </a:ext>
                  </a:extLst>
                </p:cNvPr>
                <p:cNvSpPr/>
                <p:nvPr/>
              </p:nvSpPr>
              <p:spPr>
                <a:xfrm>
                  <a:off x="2479245" y="5478472"/>
                  <a:ext cx="1278487" cy="988445"/>
                </a:xfrm>
                <a:prstGeom prst="flowChartDecision">
                  <a:avLst/>
                </a:prstGeom>
                <a:solidFill>
                  <a:srgbClr val="134B8E"/>
                </a:solidFill>
                <a:ln w="12700" cap="flat" cmpd="sng" algn="ctr">
                  <a:solidFill>
                    <a:srgbClr val="0A98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Cued AGC DUA</a:t>
                  </a:r>
                </a:p>
              </p:txBody>
            </p:sp>
          </p:grpSp>
          <p:grpSp>
            <p:nvGrpSpPr>
              <p:cNvPr id="65" name="Group 64">
                <a:extLst>
                  <a:ext uri="{FF2B5EF4-FFF2-40B4-BE49-F238E27FC236}">
                    <a16:creationId xmlns:a16="http://schemas.microsoft.com/office/drawing/2014/main" id="{ACD2AB73-001F-5901-A099-F77D10C44896}"/>
                  </a:ext>
                </a:extLst>
              </p:cNvPr>
              <p:cNvGrpSpPr/>
              <p:nvPr/>
            </p:nvGrpSpPr>
            <p:grpSpPr>
              <a:xfrm>
                <a:off x="202021" y="1771780"/>
                <a:ext cx="1371600" cy="3515116"/>
                <a:chOff x="202021" y="1771780"/>
                <a:chExt cx="1371600" cy="3515116"/>
              </a:xfrm>
            </p:grpSpPr>
            <p:sp>
              <p:nvSpPr>
                <p:cNvPr id="20" name="TextBox 19">
                  <a:extLst>
                    <a:ext uri="{FF2B5EF4-FFF2-40B4-BE49-F238E27FC236}">
                      <a16:creationId xmlns:a16="http://schemas.microsoft.com/office/drawing/2014/main" id="{B50CC63A-A702-6AC0-FF90-5CF171F396C1}"/>
                    </a:ext>
                  </a:extLst>
                </p:cNvPr>
                <p:cNvSpPr txBox="1"/>
                <p:nvPr/>
              </p:nvSpPr>
              <p:spPr>
                <a:xfrm>
                  <a:off x="202021" y="1771780"/>
                  <a:ext cx="1371600" cy="738664"/>
                </a:xfrm>
                <a:prstGeom prst="rect">
                  <a:avLst/>
                </a:prstGeom>
                <a:noFill/>
                <a:ln>
                  <a:solidFill>
                    <a:srgbClr val="0A98D5"/>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Initial Planning/Initial TOI Library</a:t>
                  </a:r>
                </a:p>
              </p:txBody>
            </p:sp>
            <p:sp>
              <p:nvSpPr>
                <p:cNvPr id="21" name="TextBox 20">
                  <a:extLst>
                    <a:ext uri="{FF2B5EF4-FFF2-40B4-BE49-F238E27FC236}">
                      <a16:creationId xmlns:a16="http://schemas.microsoft.com/office/drawing/2014/main" id="{8CDF1D88-5F98-8B18-488B-ED9CBD2D3281}"/>
                    </a:ext>
                  </a:extLst>
                </p:cNvPr>
                <p:cNvSpPr txBox="1"/>
                <p:nvPr/>
              </p:nvSpPr>
              <p:spPr>
                <a:xfrm>
                  <a:off x="202021" y="3035115"/>
                  <a:ext cx="1371600" cy="738664"/>
                </a:xfrm>
                <a:prstGeom prst="rect">
                  <a:avLst/>
                </a:prstGeom>
                <a:solidFill>
                  <a:srgbClr val="4472C4">
                    <a:lumMod val="20000"/>
                    <a:lumOff val="80000"/>
                  </a:srgbClr>
                </a:solidFill>
                <a:ln>
                  <a:solidFill>
                    <a:srgbClr val="0A98D5"/>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Detection Survey/Target Selection</a:t>
                  </a:r>
                </a:p>
              </p:txBody>
            </p:sp>
            <p:sp>
              <p:nvSpPr>
                <p:cNvPr id="19" name="Flowchart: Decision 18">
                  <a:extLst>
                    <a:ext uri="{FF2B5EF4-FFF2-40B4-BE49-F238E27FC236}">
                      <a16:creationId xmlns:a16="http://schemas.microsoft.com/office/drawing/2014/main" id="{55400B58-2F77-FFB1-D710-1404FA025852}"/>
                    </a:ext>
                  </a:extLst>
                </p:cNvPr>
                <p:cNvSpPr/>
                <p:nvPr/>
              </p:nvSpPr>
              <p:spPr>
                <a:xfrm>
                  <a:off x="248578" y="4298451"/>
                  <a:ext cx="1278487" cy="988445"/>
                </a:xfrm>
                <a:prstGeom prst="flowChartDecision">
                  <a:avLst/>
                </a:prstGeom>
                <a:solidFill>
                  <a:srgbClr val="134B8E"/>
                </a:solidFill>
                <a:ln w="12700" cap="flat" cmpd="sng" algn="ctr">
                  <a:solidFill>
                    <a:srgbClr val="0A98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Initial DUA</a:t>
                  </a:r>
                </a:p>
              </p:txBody>
            </p:sp>
          </p:grpSp>
        </p:grpSp>
      </p:grpSp>
      <p:grpSp>
        <p:nvGrpSpPr>
          <p:cNvPr id="90" name="Group 89">
            <a:extLst>
              <a:ext uri="{FF2B5EF4-FFF2-40B4-BE49-F238E27FC236}">
                <a16:creationId xmlns:a16="http://schemas.microsoft.com/office/drawing/2014/main" id="{1E08B106-374E-F068-B22F-981FA0690FCC}"/>
              </a:ext>
            </a:extLst>
          </p:cNvPr>
          <p:cNvGrpSpPr/>
          <p:nvPr/>
        </p:nvGrpSpPr>
        <p:grpSpPr>
          <a:xfrm>
            <a:off x="7877515" y="1702260"/>
            <a:ext cx="3684659" cy="4764657"/>
            <a:chOff x="7650266" y="1702260"/>
            <a:chExt cx="3684659" cy="4764657"/>
          </a:xfrm>
        </p:grpSpPr>
        <p:cxnSp>
          <p:nvCxnSpPr>
            <p:cNvPr id="34" name="Straight Arrow Connector 33">
              <a:extLst>
                <a:ext uri="{FF2B5EF4-FFF2-40B4-BE49-F238E27FC236}">
                  <a16:creationId xmlns:a16="http://schemas.microsoft.com/office/drawing/2014/main" id="{25A50F9F-88DC-71D2-F1CC-4068DBC0E2CD}"/>
                </a:ext>
              </a:extLst>
            </p:cNvPr>
            <p:cNvCxnSpPr>
              <a:cxnSpLocks/>
              <a:stCxn id="50" idx="2"/>
              <a:endCxn id="51" idx="0"/>
            </p:cNvCxnSpPr>
            <p:nvPr/>
          </p:nvCxnSpPr>
          <p:spPr>
            <a:xfrm>
              <a:off x="10695681" y="2433780"/>
              <a:ext cx="0" cy="566576"/>
            </a:xfrm>
            <a:prstGeom prst="straightConnector1">
              <a:avLst/>
            </a:prstGeom>
            <a:noFill/>
            <a:ln w="57150" cap="flat" cmpd="sng" algn="ctr">
              <a:solidFill>
                <a:srgbClr val="134B8E"/>
              </a:solidFill>
              <a:prstDash val="solid"/>
              <a:miter lim="800000"/>
              <a:tailEnd type="triangle"/>
            </a:ln>
            <a:effectLst/>
          </p:spPr>
        </p:cxnSp>
        <p:cxnSp>
          <p:nvCxnSpPr>
            <p:cNvPr id="35" name="Straight Arrow Connector 34">
              <a:extLst>
                <a:ext uri="{FF2B5EF4-FFF2-40B4-BE49-F238E27FC236}">
                  <a16:creationId xmlns:a16="http://schemas.microsoft.com/office/drawing/2014/main" id="{DF52B016-CB45-36F3-C958-02233F26F416}"/>
                </a:ext>
              </a:extLst>
            </p:cNvPr>
            <p:cNvCxnSpPr>
              <a:cxnSpLocks/>
              <a:stCxn id="51" idx="2"/>
              <a:endCxn id="52" idx="0"/>
            </p:cNvCxnSpPr>
            <p:nvPr/>
          </p:nvCxnSpPr>
          <p:spPr>
            <a:xfrm>
              <a:off x="10695681" y="3731876"/>
              <a:ext cx="1" cy="566575"/>
            </a:xfrm>
            <a:prstGeom prst="straightConnector1">
              <a:avLst/>
            </a:prstGeom>
            <a:noFill/>
            <a:ln w="57150" cap="flat" cmpd="sng" algn="ctr">
              <a:solidFill>
                <a:srgbClr val="134B8E"/>
              </a:solidFill>
              <a:prstDash val="solid"/>
              <a:miter lim="800000"/>
              <a:tailEnd type="triangle"/>
            </a:ln>
            <a:effectLst/>
          </p:spPr>
        </p:cxnSp>
        <p:cxnSp>
          <p:nvCxnSpPr>
            <p:cNvPr id="36" name="Connector: Elbow 35">
              <a:extLst>
                <a:ext uri="{FF2B5EF4-FFF2-40B4-BE49-F238E27FC236}">
                  <a16:creationId xmlns:a16="http://schemas.microsoft.com/office/drawing/2014/main" id="{B9A7C9B7-4321-C3EF-9A79-FE135E63BCA7}"/>
                </a:ext>
              </a:extLst>
            </p:cNvPr>
            <p:cNvCxnSpPr>
              <a:cxnSpLocks/>
              <a:stCxn id="49" idx="3"/>
              <a:endCxn id="50" idx="0"/>
            </p:cNvCxnSpPr>
            <p:nvPr/>
          </p:nvCxnSpPr>
          <p:spPr>
            <a:xfrm flipV="1">
              <a:off x="9158190" y="1702260"/>
              <a:ext cx="1537491" cy="4270435"/>
            </a:xfrm>
            <a:prstGeom prst="bentConnector4">
              <a:avLst>
                <a:gd name="adj1" fmla="val 30671"/>
                <a:gd name="adj2" fmla="val 105353"/>
              </a:avLst>
            </a:prstGeom>
            <a:noFill/>
            <a:ln w="57150" cap="flat" cmpd="sng" algn="ctr">
              <a:solidFill>
                <a:srgbClr val="134B8E"/>
              </a:solidFill>
              <a:prstDash val="solid"/>
              <a:miter lim="800000"/>
              <a:tailEnd type="triangle"/>
            </a:ln>
            <a:effectLst/>
          </p:spPr>
        </p:cxnSp>
        <p:cxnSp>
          <p:nvCxnSpPr>
            <p:cNvPr id="37" name="Straight Arrow Connector 36">
              <a:extLst>
                <a:ext uri="{FF2B5EF4-FFF2-40B4-BE49-F238E27FC236}">
                  <a16:creationId xmlns:a16="http://schemas.microsoft.com/office/drawing/2014/main" id="{AB0329DF-7965-E443-2F3B-AFE223EE3EC6}"/>
                </a:ext>
              </a:extLst>
            </p:cNvPr>
            <p:cNvCxnSpPr>
              <a:cxnSpLocks/>
              <a:stCxn id="44" idx="2"/>
              <a:endCxn id="45" idx="0"/>
            </p:cNvCxnSpPr>
            <p:nvPr/>
          </p:nvCxnSpPr>
          <p:spPr>
            <a:xfrm>
              <a:off x="8518946" y="2510444"/>
              <a:ext cx="0" cy="261207"/>
            </a:xfrm>
            <a:prstGeom prst="straightConnector1">
              <a:avLst/>
            </a:prstGeom>
            <a:noFill/>
            <a:ln w="57150" cap="flat" cmpd="sng" algn="ctr">
              <a:solidFill>
                <a:srgbClr val="134B8E"/>
              </a:solidFill>
              <a:prstDash val="solid"/>
              <a:miter lim="800000"/>
              <a:tailEnd type="triangle"/>
            </a:ln>
            <a:effectLst/>
          </p:spPr>
        </p:cxnSp>
        <p:cxnSp>
          <p:nvCxnSpPr>
            <p:cNvPr id="38" name="Straight Arrow Connector 37">
              <a:extLst>
                <a:ext uri="{FF2B5EF4-FFF2-40B4-BE49-F238E27FC236}">
                  <a16:creationId xmlns:a16="http://schemas.microsoft.com/office/drawing/2014/main" id="{45D9EB09-6AFF-5E66-C323-8913B944F9D5}"/>
                </a:ext>
              </a:extLst>
            </p:cNvPr>
            <p:cNvCxnSpPr>
              <a:cxnSpLocks/>
              <a:stCxn id="45" idx="2"/>
              <a:endCxn id="46" idx="0"/>
            </p:cNvCxnSpPr>
            <p:nvPr/>
          </p:nvCxnSpPr>
          <p:spPr>
            <a:xfrm>
              <a:off x="8518946" y="3294871"/>
              <a:ext cx="0" cy="261207"/>
            </a:xfrm>
            <a:prstGeom prst="straightConnector1">
              <a:avLst/>
            </a:prstGeom>
            <a:noFill/>
            <a:ln w="57150" cap="flat" cmpd="sng" algn="ctr">
              <a:solidFill>
                <a:srgbClr val="134B8E"/>
              </a:solidFill>
              <a:prstDash val="solid"/>
              <a:miter lim="800000"/>
              <a:tailEnd type="triangle"/>
            </a:ln>
            <a:effectLst/>
          </p:spPr>
        </p:cxnSp>
        <p:cxnSp>
          <p:nvCxnSpPr>
            <p:cNvPr id="39" name="Straight Arrow Connector 38">
              <a:extLst>
                <a:ext uri="{FF2B5EF4-FFF2-40B4-BE49-F238E27FC236}">
                  <a16:creationId xmlns:a16="http://schemas.microsoft.com/office/drawing/2014/main" id="{DB25D3B4-4A71-E6B3-6D81-F7FC28EE8DC8}"/>
                </a:ext>
              </a:extLst>
            </p:cNvPr>
            <p:cNvCxnSpPr>
              <a:cxnSpLocks/>
              <a:stCxn id="48" idx="2"/>
              <a:endCxn id="49" idx="0"/>
            </p:cNvCxnSpPr>
            <p:nvPr/>
          </p:nvCxnSpPr>
          <p:spPr>
            <a:xfrm>
              <a:off x="8518946" y="5217266"/>
              <a:ext cx="1" cy="261206"/>
            </a:xfrm>
            <a:prstGeom prst="straightConnector1">
              <a:avLst/>
            </a:prstGeom>
            <a:noFill/>
            <a:ln w="57150" cap="flat" cmpd="sng" algn="ctr">
              <a:solidFill>
                <a:srgbClr val="134B8E"/>
              </a:solidFill>
              <a:prstDash val="solid"/>
              <a:miter lim="800000"/>
              <a:tailEnd type="triangle"/>
            </a:ln>
            <a:effectLst/>
          </p:spPr>
        </p:cxnSp>
        <p:cxnSp>
          <p:nvCxnSpPr>
            <p:cNvPr id="40" name="Straight Arrow Connector 39">
              <a:extLst>
                <a:ext uri="{FF2B5EF4-FFF2-40B4-BE49-F238E27FC236}">
                  <a16:creationId xmlns:a16="http://schemas.microsoft.com/office/drawing/2014/main" id="{7557A488-77CF-745C-D1CE-39BA10992130}"/>
                </a:ext>
              </a:extLst>
            </p:cNvPr>
            <p:cNvCxnSpPr>
              <a:cxnSpLocks/>
              <a:stCxn id="46" idx="2"/>
              <a:endCxn id="47" idx="0"/>
            </p:cNvCxnSpPr>
            <p:nvPr/>
          </p:nvCxnSpPr>
          <p:spPr>
            <a:xfrm>
              <a:off x="8518946" y="3863855"/>
              <a:ext cx="0" cy="261207"/>
            </a:xfrm>
            <a:prstGeom prst="straightConnector1">
              <a:avLst/>
            </a:prstGeom>
            <a:noFill/>
            <a:ln w="57150" cap="flat" cmpd="sng" algn="ctr">
              <a:solidFill>
                <a:srgbClr val="134B8E"/>
              </a:solidFill>
              <a:prstDash val="solid"/>
              <a:miter lim="800000"/>
              <a:tailEnd type="triangle"/>
            </a:ln>
            <a:effectLst/>
          </p:spPr>
        </p:cxnSp>
        <p:cxnSp>
          <p:nvCxnSpPr>
            <p:cNvPr id="41" name="Straight Arrow Connector 40">
              <a:extLst>
                <a:ext uri="{FF2B5EF4-FFF2-40B4-BE49-F238E27FC236}">
                  <a16:creationId xmlns:a16="http://schemas.microsoft.com/office/drawing/2014/main" id="{3D7D9AB0-4B8B-BFEE-204D-5D3458BA5268}"/>
                </a:ext>
              </a:extLst>
            </p:cNvPr>
            <p:cNvCxnSpPr>
              <a:cxnSpLocks/>
              <a:stCxn id="47" idx="2"/>
              <a:endCxn id="48" idx="0"/>
            </p:cNvCxnSpPr>
            <p:nvPr/>
          </p:nvCxnSpPr>
          <p:spPr>
            <a:xfrm>
              <a:off x="8518946" y="4648282"/>
              <a:ext cx="0" cy="261207"/>
            </a:xfrm>
            <a:prstGeom prst="straightConnector1">
              <a:avLst/>
            </a:prstGeom>
            <a:noFill/>
            <a:ln w="57150" cap="flat" cmpd="sng" algn="ctr">
              <a:solidFill>
                <a:srgbClr val="134B8E"/>
              </a:solidFill>
              <a:prstDash val="solid"/>
              <a:miter lim="800000"/>
              <a:tailEnd type="triangle"/>
            </a:ln>
            <a:effectLst/>
          </p:spPr>
        </p:cxnSp>
        <p:grpSp>
          <p:nvGrpSpPr>
            <p:cNvPr id="87" name="Group 86">
              <a:extLst>
                <a:ext uri="{FF2B5EF4-FFF2-40B4-BE49-F238E27FC236}">
                  <a16:creationId xmlns:a16="http://schemas.microsoft.com/office/drawing/2014/main" id="{DA8142E9-844C-205D-F384-8534C8266044}"/>
                </a:ext>
              </a:extLst>
            </p:cNvPr>
            <p:cNvGrpSpPr/>
            <p:nvPr/>
          </p:nvGrpSpPr>
          <p:grpSpPr>
            <a:xfrm>
              <a:off x="7650266" y="1702260"/>
              <a:ext cx="3684659" cy="4764657"/>
              <a:chOff x="7650266" y="1702260"/>
              <a:chExt cx="3684659" cy="4764657"/>
            </a:xfrm>
          </p:grpSpPr>
          <p:grpSp>
            <p:nvGrpSpPr>
              <p:cNvPr id="85" name="Group 84">
                <a:extLst>
                  <a:ext uri="{FF2B5EF4-FFF2-40B4-BE49-F238E27FC236}">
                    <a16:creationId xmlns:a16="http://schemas.microsoft.com/office/drawing/2014/main" id="{24100E06-F6BE-9E6F-764B-859A28612745}"/>
                  </a:ext>
                </a:extLst>
              </p:cNvPr>
              <p:cNvGrpSpPr/>
              <p:nvPr/>
            </p:nvGrpSpPr>
            <p:grpSpPr>
              <a:xfrm>
                <a:off x="10056438" y="1702260"/>
                <a:ext cx="1278487" cy="3584636"/>
                <a:chOff x="10056438" y="1702260"/>
                <a:chExt cx="1278487" cy="3584636"/>
              </a:xfrm>
            </p:grpSpPr>
            <p:sp>
              <p:nvSpPr>
                <p:cNvPr id="50" name="TextBox 49">
                  <a:extLst>
                    <a:ext uri="{FF2B5EF4-FFF2-40B4-BE49-F238E27FC236}">
                      <a16:creationId xmlns:a16="http://schemas.microsoft.com/office/drawing/2014/main" id="{5F828D0E-03A2-151F-B8F2-D02480C792C8}"/>
                    </a:ext>
                  </a:extLst>
                </p:cNvPr>
                <p:cNvSpPr txBox="1"/>
                <p:nvPr/>
              </p:nvSpPr>
              <p:spPr>
                <a:xfrm>
                  <a:off x="10101321" y="1702260"/>
                  <a:ext cx="1188720" cy="731520"/>
                </a:xfrm>
                <a:prstGeom prst="rect">
                  <a:avLst/>
                </a:prstGeom>
                <a:solidFill>
                  <a:srgbClr val="4472C4">
                    <a:lumMod val="20000"/>
                    <a:lumOff val="80000"/>
                  </a:srgbClr>
                </a:solidFill>
                <a:ln>
                  <a:solidFill>
                    <a:srgbClr val="134B8E"/>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Intrusive Investigation</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prstClr val="black"/>
                      </a:solidFill>
                      <a:latin typeface="Arial" panose="020B0604020202020204" pitchFamily="34" charset="0"/>
                      <a:cs typeface="Arial" panose="020B0604020202020204" pitchFamily="34" charset="0"/>
                    </a:rPr>
                    <a:t>of TOI</a:t>
                  </a:r>
                  <a:endPar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7938C88C-316E-0106-2BB1-B04586307F0D}"/>
                    </a:ext>
                  </a:extLst>
                </p:cNvPr>
                <p:cNvSpPr txBox="1"/>
                <p:nvPr/>
              </p:nvSpPr>
              <p:spPr>
                <a:xfrm>
                  <a:off x="10101321" y="3000356"/>
                  <a:ext cx="1188720" cy="731520"/>
                </a:xfrm>
                <a:prstGeom prst="rect">
                  <a:avLst/>
                </a:prstGeom>
                <a:solidFill>
                  <a:srgbClr val="4472C4">
                    <a:lumMod val="20000"/>
                    <a:lumOff val="80000"/>
                  </a:srgbClr>
                </a:solidFill>
                <a:ln>
                  <a:solidFill>
                    <a:srgbClr val="134B8E"/>
                  </a:solidFill>
                </a:ln>
              </p:spPr>
              <p:txBody>
                <a:bodyPr wrap="square" rtlCol="0">
                  <a:spAutoFit/>
                </a:bodyPr>
                <a:lstStyle/>
                <a:p>
                  <a:pPr marR="0" lvl="0" indent="0" algn="ctr" fontAlgn="auto">
                    <a:lnSpc>
                      <a:spcPct val="100000"/>
                    </a:lnSpc>
                    <a:spcBef>
                      <a:spcPts val="0"/>
                    </a:spcBef>
                    <a:spcAft>
                      <a:spcPts val="0"/>
                    </a:spcAft>
                    <a:buClrTx/>
                    <a:buSzTx/>
                    <a:buFontTx/>
                    <a:buNone/>
                    <a:tabLst/>
                    <a:defRPr/>
                  </a:pPr>
                  <a:r>
                    <a:rPr lang="en-US" sz="1400" kern="0" dirty="0">
                      <a:solidFill>
                        <a:prstClr val="black"/>
                      </a:solidFill>
                      <a:latin typeface="Arial" panose="020B0604020202020204" pitchFamily="34" charset="0"/>
                      <a:cs typeface="Arial" panose="020B0604020202020204" pitchFamily="34" charset="0"/>
                    </a:rPr>
                    <a:t>Verification/Validation Digs</a:t>
                  </a:r>
                </a:p>
              </p:txBody>
            </p:sp>
            <p:sp>
              <p:nvSpPr>
                <p:cNvPr id="52" name="Flowchart: Decision 51">
                  <a:extLst>
                    <a:ext uri="{FF2B5EF4-FFF2-40B4-BE49-F238E27FC236}">
                      <a16:creationId xmlns:a16="http://schemas.microsoft.com/office/drawing/2014/main" id="{A2BC08CA-5C5E-F2EA-1E71-7BE09EAC16E7}"/>
                    </a:ext>
                  </a:extLst>
                </p:cNvPr>
                <p:cNvSpPr/>
                <p:nvPr/>
              </p:nvSpPr>
              <p:spPr>
                <a:xfrm>
                  <a:off x="10056438" y="4298451"/>
                  <a:ext cx="1278487" cy="988445"/>
                </a:xfrm>
                <a:prstGeom prst="flowChartDecision">
                  <a:avLst/>
                </a:prstGeom>
                <a:solidFill>
                  <a:srgbClr val="134B8E"/>
                </a:solidFill>
                <a:ln w="12700" cap="flat" cmpd="sng" algn="ctr">
                  <a:solidFill>
                    <a:srgbClr val="134B8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Final DUA</a:t>
                  </a:r>
                </a:p>
              </p:txBody>
            </p:sp>
          </p:grpSp>
          <p:grpSp>
            <p:nvGrpSpPr>
              <p:cNvPr id="86" name="Group 85">
                <a:extLst>
                  <a:ext uri="{FF2B5EF4-FFF2-40B4-BE49-F238E27FC236}">
                    <a16:creationId xmlns:a16="http://schemas.microsoft.com/office/drawing/2014/main" id="{CC268439-85F3-A034-55B1-A36FA187F50F}"/>
                  </a:ext>
                </a:extLst>
              </p:cNvPr>
              <p:cNvGrpSpPr/>
              <p:nvPr/>
            </p:nvGrpSpPr>
            <p:grpSpPr>
              <a:xfrm>
                <a:off x="7650266" y="1771780"/>
                <a:ext cx="1737360" cy="4695137"/>
                <a:chOff x="7650266" y="1771780"/>
                <a:chExt cx="1737360" cy="4695137"/>
              </a:xfrm>
            </p:grpSpPr>
            <p:sp>
              <p:nvSpPr>
                <p:cNvPr id="44" name="TextBox 43">
                  <a:extLst>
                    <a:ext uri="{FF2B5EF4-FFF2-40B4-BE49-F238E27FC236}">
                      <a16:creationId xmlns:a16="http://schemas.microsoft.com/office/drawing/2014/main" id="{CD19211C-335F-079C-F85C-D5051E141259}"/>
                    </a:ext>
                  </a:extLst>
                </p:cNvPr>
                <p:cNvSpPr txBox="1"/>
                <p:nvPr/>
              </p:nvSpPr>
              <p:spPr>
                <a:xfrm>
                  <a:off x="7833146" y="1771780"/>
                  <a:ext cx="1371600" cy="738664"/>
                </a:xfrm>
                <a:prstGeom prst="rect">
                  <a:avLst/>
                </a:prstGeom>
                <a:noFill/>
                <a:ln>
                  <a:solidFill>
                    <a:srgbClr val="134B8E"/>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Initial Planning/Initial TOI Library</a:t>
                  </a:r>
                </a:p>
              </p:txBody>
            </p:sp>
            <p:sp>
              <p:nvSpPr>
                <p:cNvPr id="45" name="TextBox 44">
                  <a:extLst>
                    <a:ext uri="{FF2B5EF4-FFF2-40B4-BE49-F238E27FC236}">
                      <a16:creationId xmlns:a16="http://schemas.microsoft.com/office/drawing/2014/main" id="{F9D671AD-DFF2-434D-1E3A-DFE0CA7C1635}"/>
                    </a:ext>
                  </a:extLst>
                </p:cNvPr>
                <p:cNvSpPr txBox="1"/>
                <p:nvPr/>
              </p:nvSpPr>
              <p:spPr>
                <a:xfrm>
                  <a:off x="7833146" y="2771651"/>
                  <a:ext cx="1371600" cy="523220"/>
                </a:xfrm>
                <a:prstGeom prst="rect">
                  <a:avLst/>
                </a:prstGeom>
                <a:solidFill>
                  <a:srgbClr val="4472C4">
                    <a:lumMod val="20000"/>
                    <a:lumOff val="80000"/>
                  </a:srgbClr>
                </a:solidFill>
                <a:ln>
                  <a:solidFill>
                    <a:srgbClr val="134B8E"/>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One-Pass AGC Survey</a:t>
                  </a:r>
                </a:p>
              </p:txBody>
            </p:sp>
            <p:sp>
              <p:nvSpPr>
                <p:cNvPr id="46" name="TextBox 45">
                  <a:extLst>
                    <a:ext uri="{FF2B5EF4-FFF2-40B4-BE49-F238E27FC236}">
                      <a16:creationId xmlns:a16="http://schemas.microsoft.com/office/drawing/2014/main" id="{F6DA98BD-CAD2-EAB7-49E3-B6C60B4EE9E5}"/>
                    </a:ext>
                  </a:extLst>
                </p:cNvPr>
                <p:cNvSpPr txBox="1"/>
                <p:nvPr/>
              </p:nvSpPr>
              <p:spPr>
                <a:xfrm>
                  <a:off x="7741706" y="3556078"/>
                  <a:ext cx="1554480" cy="307777"/>
                </a:xfrm>
                <a:prstGeom prst="rect">
                  <a:avLst/>
                </a:prstGeom>
                <a:solidFill>
                  <a:srgbClr val="4472C4">
                    <a:lumMod val="20000"/>
                    <a:lumOff val="80000"/>
                  </a:srgbClr>
                </a:solidFill>
                <a:ln>
                  <a:solidFill>
                    <a:srgbClr val="134B8E"/>
                  </a:solidFill>
                </a:ln>
              </p:spPr>
              <p:txBody>
                <a:bodyPr wrap="square" rtlCol="0">
                  <a:spAutoFit/>
                </a:bodyPr>
                <a:lstStyle/>
                <a:p>
                  <a:pPr algn="ctr">
                    <a:defRPr/>
                  </a:pPr>
                  <a:r>
                    <a:rPr lang="en-US" sz="1400" kern="0" dirty="0">
                      <a:solidFill>
                        <a:prstClr val="black"/>
                      </a:solidFill>
                      <a:latin typeface="Arial" panose="020B0604020202020204" pitchFamily="34" charset="0"/>
                      <a:cs typeface="Arial" panose="020B0604020202020204" pitchFamily="34" charset="0"/>
                    </a:rPr>
                    <a:t>Training Digs</a:t>
                  </a:r>
                </a:p>
              </p:txBody>
            </p:sp>
            <p:sp>
              <p:nvSpPr>
                <p:cNvPr id="47" name="TextBox 46">
                  <a:extLst>
                    <a:ext uri="{FF2B5EF4-FFF2-40B4-BE49-F238E27FC236}">
                      <a16:creationId xmlns:a16="http://schemas.microsoft.com/office/drawing/2014/main" id="{3A933478-8C1B-F5F3-96E6-1006FC34B05F}"/>
                    </a:ext>
                  </a:extLst>
                </p:cNvPr>
                <p:cNvSpPr txBox="1"/>
                <p:nvPr/>
              </p:nvSpPr>
              <p:spPr>
                <a:xfrm>
                  <a:off x="7741706" y="4125062"/>
                  <a:ext cx="1554480" cy="523220"/>
                </a:xfrm>
                <a:prstGeom prst="rect">
                  <a:avLst/>
                </a:prstGeom>
                <a:noFill/>
                <a:ln>
                  <a:solidFill>
                    <a:srgbClr val="134B8E"/>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Site-specific Library Finalized</a:t>
                  </a:r>
                </a:p>
              </p:txBody>
            </p:sp>
            <p:sp>
              <p:nvSpPr>
                <p:cNvPr id="48" name="TextBox 47">
                  <a:extLst>
                    <a:ext uri="{FF2B5EF4-FFF2-40B4-BE49-F238E27FC236}">
                      <a16:creationId xmlns:a16="http://schemas.microsoft.com/office/drawing/2014/main" id="{2A794079-8690-5B18-CC5E-1E0122A4E722}"/>
                    </a:ext>
                  </a:extLst>
                </p:cNvPr>
                <p:cNvSpPr txBox="1"/>
                <p:nvPr/>
              </p:nvSpPr>
              <p:spPr>
                <a:xfrm>
                  <a:off x="7650266" y="4909489"/>
                  <a:ext cx="1737360" cy="307777"/>
                </a:xfrm>
                <a:prstGeom prst="rect">
                  <a:avLst/>
                </a:prstGeom>
                <a:noFill/>
                <a:ln>
                  <a:solidFill>
                    <a:srgbClr val="134B8E"/>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Prioritized Dig List</a:t>
                  </a:r>
                </a:p>
              </p:txBody>
            </p:sp>
            <p:sp>
              <p:nvSpPr>
                <p:cNvPr id="49" name="Flowchart: Decision 48">
                  <a:extLst>
                    <a:ext uri="{FF2B5EF4-FFF2-40B4-BE49-F238E27FC236}">
                      <a16:creationId xmlns:a16="http://schemas.microsoft.com/office/drawing/2014/main" id="{A169A152-A347-2EDB-B8AC-794C81A28848}"/>
                    </a:ext>
                  </a:extLst>
                </p:cNvPr>
                <p:cNvSpPr/>
                <p:nvPr/>
              </p:nvSpPr>
              <p:spPr>
                <a:xfrm>
                  <a:off x="7879703" y="5478472"/>
                  <a:ext cx="1278487" cy="988445"/>
                </a:xfrm>
                <a:prstGeom prst="flowChartDecision">
                  <a:avLst/>
                </a:prstGeom>
                <a:solidFill>
                  <a:srgbClr val="134B8E"/>
                </a:solidFill>
                <a:ln w="12700" cap="flat" cmpd="sng" algn="ctr">
                  <a:solidFill>
                    <a:srgbClr val="134B8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One-Pass DUA</a:t>
                  </a:r>
                </a:p>
              </p:txBody>
            </p:sp>
          </p:grpSp>
        </p:grpSp>
      </p:grpSp>
      <p:sp>
        <p:nvSpPr>
          <p:cNvPr id="54" name="TextBox 53">
            <a:extLst>
              <a:ext uri="{FF2B5EF4-FFF2-40B4-BE49-F238E27FC236}">
                <a16:creationId xmlns:a16="http://schemas.microsoft.com/office/drawing/2014/main" id="{70BA292D-84F8-3FDE-6762-FFABC952351B}"/>
              </a:ext>
            </a:extLst>
          </p:cNvPr>
          <p:cNvSpPr txBox="1"/>
          <p:nvPr/>
        </p:nvSpPr>
        <p:spPr>
          <a:xfrm>
            <a:off x="1857644" y="1066940"/>
            <a:ext cx="2743200" cy="338554"/>
          </a:xfrm>
          <a:prstGeom prst="rect">
            <a:avLst/>
          </a:prstGeom>
          <a:noFill/>
        </p:spPr>
        <p:txBody>
          <a:bodyPr wrap="square" rtlCol="0">
            <a:spAutoFit/>
          </a:bodyPr>
          <a:lstStyle/>
          <a:p>
            <a:pPr algn="ctr"/>
            <a:r>
              <a:rPr lang="en-US" sz="1600" b="1" i="1" dirty="0">
                <a:solidFill>
                  <a:schemeClr val="tx1">
                    <a:lumMod val="65000"/>
                    <a:lumOff val="35000"/>
                  </a:schemeClr>
                </a:solidFill>
                <a:latin typeface="Arial Narrow" panose="020B0606020202030204" pitchFamily="34" charset="0"/>
              </a:rPr>
              <a:t>Cued Workflow</a:t>
            </a:r>
          </a:p>
        </p:txBody>
      </p:sp>
      <p:sp>
        <p:nvSpPr>
          <p:cNvPr id="55" name="TextBox 54">
            <a:extLst>
              <a:ext uri="{FF2B5EF4-FFF2-40B4-BE49-F238E27FC236}">
                <a16:creationId xmlns:a16="http://schemas.microsoft.com/office/drawing/2014/main" id="{F0D1CF00-5655-3C98-CDD8-979E8AD4CC58}"/>
              </a:ext>
            </a:extLst>
          </p:cNvPr>
          <p:cNvSpPr txBox="1"/>
          <p:nvPr/>
        </p:nvSpPr>
        <p:spPr>
          <a:xfrm>
            <a:off x="7963683" y="1066940"/>
            <a:ext cx="2743200" cy="338554"/>
          </a:xfrm>
          <a:prstGeom prst="rect">
            <a:avLst/>
          </a:prstGeom>
          <a:noFill/>
        </p:spPr>
        <p:txBody>
          <a:bodyPr wrap="square" rtlCol="0">
            <a:spAutoFit/>
          </a:bodyPr>
          <a:lstStyle/>
          <a:p>
            <a:pPr algn="ctr"/>
            <a:r>
              <a:rPr lang="en-US" sz="1600" b="1" i="1" dirty="0">
                <a:solidFill>
                  <a:schemeClr val="tx1">
                    <a:lumMod val="65000"/>
                    <a:lumOff val="35000"/>
                  </a:schemeClr>
                </a:solidFill>
                <a:latin typeface="Arial Narrow" panose="020B0606020202030204" pitchFamily="34" charset="0"/>
              </a:rPr>
              <a:t>One-Pass Workflow</a:t>
            </a:r>
          </a:p>
        </p:txBody>
      </p:sp>
      <p:cxnSp>
        <p:nvCxnSpPr>
          <p:cNvPr id="57" name="Straight Connector 56">
            <a:extLst>
              <a:ext uri="{FF2B5EF4-FFF2-40B4-BE49-F238E27FC236}">
                <a16:creationId xmlns:a16="http://schemas.microsoft.com/office/drawing/2014/main" id="{1988D586-D2FD-7A03-AFB1-E435C08DEFC2}"/>
              </a:ext>
            </a:extLst>
          </p:cNvPr>
          <p:cNvCxnSpPr>
            <a:cxnSpLocks/>
          </p:cNvCxnSpPr>
          <p:nvPr/>
        </p:nvCxnSpPr>
        <p:spPr>
          <a:xfrm>
            <a:off x="7126593" y="1179040"/>
            <a:ext cx="0" cy="5287877"/>
          </a:xfrm>
          <a:prstGeom prst="line">
            <a:avLst/>
          </a:prstGeom>
          <a:ln>
            <a:solidFill>
              <a:srgbClr val="134B8E"/>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6426006-5B9E-95D0-D954-3164EDC4378F}"/>
              </a:ext>
            </a:extLst>
          </p:cNvPr>
          <p:cNvSpPr txBox="1"/>
          <p:nvPr/>
        </p:nvSpPr>
        <p:spPr>
          <a:xfrm>
            <a:off x="429768" y="6215083"/>
            <a:ext cx="3047509"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Arial"/>
                <a:cs typeface="Arial"/>
              </a:rPr>
              <a:t>DUA: data usability assessment</a:t>
            </a:r>
          </a:p>
        </p:txBody>
      </p:sp>
      <p:sp>
        <p:nvSpPr>
          <p:cNvPr id="16" name="Text Placeholder 4">
            <a:extLst>
              <a:ext uri="{FF2B5EF4-FFF2-40B4-BE49-F238E27FC236}">
                <a16:creationId xmlns:a16="http://schemas.microsoft.com/office/drawing/2014/main" id="{ED88E598-5C70-1803-C2E4-ED65B44C52D3}"/>
              </a:ext>
            </a:extLst>
          </p:cNvPr>
          <p:cNvSpPr>
            <a:spLocks noGrp="1"/>
          </p:cNvSpPr>
          <p:nvPr>
            <p:ph type="body" sz="quarter" idx="13"/>
          </p:nvPr>
        </p:nvSpPr>
        <p:spPr>
          <a:xfrm>
            <a:off x="429768" y="6593205"/>
            <a:ext cx="4114800" cy="274320"/>
          </a:xfrm>
        </p:spPr>
        <p:txBody>
          <a:bodyPr>
            <a:normAutofit lnSpcReduction="10000"/>
          </a:bodyPr>
          <a:lstStyle/>
          <a:p>
            <a:r>
              <a:rPr lang="en-US" dirty="0"/>
              <a:t>One-Pass AGC Overview</a:t>
            </a:r>
          </a:p>
        </p:txBody>
      </p:sp>
    </p:spTree>
    <p:extLst>
      <p:ext uri="{BB962C8B-B14F-4D97-AF65-F5344CB8AC3E}">
        <p14:creationId xmlns:p14="http://schemas.microsoft.com/office/powerpoint/2010/main" val="41945905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63129D-5F0A-EFD0-1E62-0EB4DAD87894}"/>
              </a:ext>
            </a:extLst>
          </p:cNvPr>
          <p:cNvSpPr>
            <a:spLocks noGrp="1"/>
          </p:cNvSpPr>
          <p:nvPr>
            <p:ph type="title"/>
          </p:nvPr>
        </p:nvSpPr>
        <p:spPr/>
        <p:txBody>
          <a:bodyPr/>
          <a:lstStyle/>
          <a:p>
            <a:r>
              <a:rPr lang="en-US" sz="3600" dirty="0"/>
              <a:t>Workflow: Cued versus One-Pass</a:t>
            </a:r>
            <a:endParaRPr lang="en-US" dirty="0"/>
          </a:p>
        </p:txBody>
      </p:sp>
      <p:grpSp>
        <p:nvGrpSpPr>
          <p:cNvPr id="91" name="Group 90">
            <a:extLst>
              <a:ext uri="{FF2B5EF4-FFF2-40B4-BE49-F238E27FC236}">
                <a16:creationId xmlns:a16="http://schemas.microsoft.com/office/drawing/2014/main" id="{5E0F694A-7BA0-7306-3F65-72B51CB005A6}"/>
              </a:ext>
            </a:extLst>
          </p:cNvPr>
          <p:cNvGrpSpPr/>
          <p:nvPr/>
        </p:nvGrpSpPr>
        <p:grpSpPr>
          <a:xfrm>
            <a:off x="635849" y="1771780"/>
            <a:ext cx="5739823" cy="4695137"/>
            <a:chOff x="306796" y="1771780"/>
            <a:chExt cx="5739823" cy="4695137"/>
          </a:xfrm>
        </p:grpSpPr>
        <p:cxnSp>
          <p:nvCxnSpPr>
            <p:cNvPr id="6" name="Straight Arrow Connector 5">
              <a:extLst>
                <a:ext uri="{FF2B5EF4-FFF2-40B4-BE49-F238E27FC236}">
                  <a16:creationId xmlns:a16="http://schemas.microsoft.com/office/drawing/2014/main" id="{E49A3477-175C-71C1-0DF9-2BEFB2E3B525}"/>
                </a:ext>
              </a:extLst>
            </p:cNvPr>
            <p:cNvCxnSpPr>
              <a:cxnSpLocks/>
              <a:stCxn id="30" idx="2"/>
              <a:endCxn id="31" idx="0"/>
            </p:cNvCxnSpPr>
            <p:nvPr/>
          </p:nvCxnSpPr>
          <p:spPr>
            <a:xfrm>
              <a:off x="5407375" y="2510444"/>
              <a:ext cx="0" cy="531815"/>
            </a:xfrm>
            <a:prstGeom prst="straightConnector1">
              <a:avLst/>
            </a:prstGeom>
            <a:noFill/>
            <a:ln w="57150" cap="flat" cmpd="sng" algn="ctr">
              <a:solidFill>
                <a:srgbClr val="0A98D5"/>
              </a:solidFill>
              <a:prstDash val="solid"/>
              <a:miter lim="800000"/>
              <a:tailEnd type="triangle"/>
            </a:ln>
            <a:effectLst/>
          </p:spPr>
        </p:cxnSp>
        <p:cxnSp>
          <p:nvCxnSpPr>
            <p:cNvPr id="7" name="Straight Arrow Connector 6">
              <a:extLst>
                <a:ext uri="{FF2B5EF4-FFF2-40B4-BE49-F238E27FC236}">
                  <a16:creationId xmlns:a16="http://schemas.microsoft.com/office/drawing/2014/main" id="{1275155E-54A0-64C7-72D7-FFED1BAD2EB1}"/>
                </a:ext>
              </a:extLst>
            </p:cNvPr>
            <p:cNvCxnSpPr>
              <a:cxnSpLocks/>
              <a:stCxn id="31" idx="2"/>
              <a:endCxn id="32" idx="0"/>
            </p:cNvCxnSpPr>
            <p:nvPr/>
          </p:nvCxnSpPr>
          <p:spPr>
            <a:xfrm>
              <a:off x="5407375" y="3773779"/>
              <a:ext cx="1" cy="524672"/>
            </a:xfrm>
            <a:prstGeom prst="straightConnector1">
              <a:avLst/>
            </a:prstGeom>
            <a:noFill/>
            <a:ln w="57150" cap="flat" cmpd="sng" algn="ctr">
              <a:solidFill>
                <a:srgbClr val="0A98D5"/>
              </a:solidFill>
              <a:prstDash val="solid"/>
              <a:miter lim="800000"/>
              <a:tailEnd type="triangle"/>
            </a:ln>
            <a:effectLst/>
          </p:spPr>
        </p:cxnSp>
        <p:cxnSp>
          <p:nvCxnSpPr>
            <p:cNvPr id="8" name="Connector: Elbow 7">
              <a:extLst>
                <a:ext uri="{FF2B5EF4-FFF2-40B4-BE49-F238E27FC236}">
                  <a16:creationId xmlns:a16="http://schemas.microsoft.com/office/drawing/2014/main" id="{6BF486DF-FCDA-7E7C-70A9-445DA0198D3C}"/>
                </a:ext>
              </a:extLst>
            </p:cNvPr>
            <p:cNvCxnSpPr>
              <a:cxnSpLocks/>
              <a:stCxn id="19" idx="3"/>
              <a:endCxn id="24" idx="0"/>
            </p:cNvCxnSpPr>
            <p:nvPr/>
          </p:nvCxnSpPr>
          <p:spPr>
            <a:xfrm flipV="1">
              <a:off x="1631840" y="1778924"/>
              <a:ext cx="1591424" cy="3013750"/>
            </a:xfrm>
            <a:prstGeom prst="bentConnector4">
              <a:avLst>
                <a:gd name="adj1" fmla="val 30303"/>
                <a:gd name="adj2" fmla="val 107585"/>
              </a:avLst>
            </a:prstGeom>
            <a:noFill/>
            <a:ln w="57150" cap="flat" cmpd="sng" algn="ctr">
              <a:solidFill>
                <a:srgbClr val="0A98D5"/>
              </a:solidFill>
              <a:prstDash val="solid"/>
              <a:miter lim="800000"/>
              <a:tailEnd type="triangle"/>
            </a:ln>
            <a:effectLst/>
          </p:spPr>
        </p:cxnSp>
        <p:cxnSp>
          <p:nvCxnSpPr>
            <p:cNvPr id="9" name="Straight Arrow Connector 8">
              <a:extLst>
                <a:ext uri="{FF2B5EF4-FFF2-40B4-BE49-F238E27FC236}">
                  <a16:creationId xmlns:a16="http://schemas.microsoft.com/office/drawing/2014/main" id="{4DAE5444-86C6-2950-B773-128C34365AB1}"/>
                </a:ext>
              </a:extLst>
            </p:cNvPr>
            <p:cNvCxnSpPr>
              <a:cxnSpLocks/>
              <a:stCxn id="24" idx="2"/>
              <a:endCxn id="25" idx="0"/>
            </p:cNvCxnSpPr>
            <p:nvPr/>
          </p:nvCxnSpPr>
          <p:spPr>
            <a:xfrm>
              <a:off x="3223264" y="2086701"/>
              <a:ext cx="0" cy="345955"/>
            </a:xfrm>
            <a:prstGeom prst="straightConnector1">
              <a:avLst/>
            </a:prstGeom>
            <a:noFill/>
            <a:ln w="57150" cap="flat" cmpd="sng" algn="ctr">
              <a:solidFill>
                <a:srgbClr val="0A98D5"/>
              </a:solidFill>
              <a:prstDash val="solid"/>
              <a:miter lim="800000"/>
              <a:tailEnd type="triangle"/>
            </a:ln>
            <a:effectLst/>
          </p:spPr>
        </p:cxnSp>
        <p:cxnSp>
          <p:nvCxnSpPr>
            <p:cNvPr id="10" name="Straight Arrow Connector 9">
              <a:extLst>
                <a:ext uri="{FF2B5EF4-FFF2-40B4-BE49-F238E27FC236}">
                  <a16:creationId xmlns:a16="http://schemas.microsoft.com/office/drawing/2014/main" id="{7360E527-52C6-CB34-1B6D-F672952F1294}"/>
                </a:ext>
              </a:extLst>
            </p:cNvPr>
            <p:cNvCxnSpPr>
              <a:cxnSpLocks/>
              <a:stCxn id="25" idx="2"/>
              <a:endCxn id="26" idx="0"/>
            </p:cNvCxnSpPr>
            <p:nvPr/>
          </p:nvCxnSpPr>
          <p:spPr>
            <a:xfrm>
              <a:off x="3223264" y="2955876"/>
              <a:ext cx="1" cy="345955"/>
            </a:xfrm>
            <a:prstGeom prst="straightConnector1">
              <a:avLst/>
            </a:prstGeom>
            <a:noFill/>
            <a:ln w="57150" cap="flat" cmpd="sng" algn="ctr">
              <a:solidFill>
                <a:srgbClr val="0A98D5"/>
              </a:solidFill>
              <a:prstDash val="solid"/>
              <a:miter lim="800000"/>
              <a:tailEnd type="triangle"/>
            </a:ln>
            <a:effectLst/>
          </p:spPr>
        </p:cxnSp>
        <p:cxnSp>
          <p:nvCxnSpPr>
            <p:cNvPr id="11" name="Straight Arrow Connector 10">
              <a:extLst>
                <a:ext uri="{FF2B5EF4-FFF2-40B4-BE49-F238E27FC236}">
                  <a16:creationId xmlns:a16="http://schemas.microsoft.com/office/drawing/2014/main" id="{CB1EE8A8-F4F8-12EB-23D7-73473C747384}"/>
                </a:ext>
              </a:extLst>
            </p:cNvPr>
            <p:cNvCxnSpPr>
              <a:cxnSpLocks/>
              <a:stCxn id="26" idx="2"/>
              <a:endCxn id="28" idx="0"/>
            </p:cNvCxnSpPr>
            <p:nvPr/>
          </p:nvCxnSpPr>
          <p:spPr>
            <a:xfrm flipH="1">
              <a:off x="3223264" y="3609608"/>
              <a:ext cx="1" cy="345955"/>
            </a:xfrm>
            <a:prstGeom prst="straightConnector1">
              <a:avLst/>
            </a:prstGeom>
            <a:noFill/>
            <a:ln w="57150" cap="flat" cmpd="sng" algn="ctr">
              <a:solidFill>
                <a:srgbClr val="0A98D5"/>
              </a:solidFill>
              <a:prstDash val="solid"/>
              <a:miter lim="800000"/>
              <a:tailEnd type="triangle"/>
            </a:ln>
            <a:effectLst/>
          </p:spPr>
        </p:cxnSp>
        <p:cxnSp>
          <p:nvCxnSpPr>
            <p:cNvPr id="12" name="Straight Arrow Connector 11">
              <a:extLst>
                <a:ext uri="{FF2B5EF4-FFF2-40B4-BE49-F238E27FC236}">
                  <a16:creationId xmlns:a16="http://schemas.microsoft.com/office/drawing/2014/main" id="{FB5991A7-4F12-C0BF-1052-9BC08C4C9C28}"/>
                </a:ext>
              </a:extLst>
            </p:cNvPr>
            <p:cNvCxnSpPr>
              <a:cxnSpLocks/>
              <a:stCxn id="27" idx="2"/>
              <a:endCxn id="29" idx="0"/>
            </p:cNvCxnSpPr>
            <p:nvPr/>
          </p:nvCxnSpPr>
          <p:spPr>
            <a:xfrm flipH="1">
              <a:off x="3223265" y="5132515"/>
              <a:ext cx="2078" cy="345957"/>
            </a:xfrm>
            <a:prstGeom prst="straightConnector1">
              <a:avLst/>
            </a:prstGeom>
            <a:noFill/>
            <a:ln w="57150" cap="flat" cmpd="sng" algn="ctr">
              <a:solidFill>
                <a:srgbClr val="0A98D5"/>
              </a:solidFill>
              <a:prstDash val="solid"/>
              <a:miter lim="800000"/>
              <a:tailEnd type="triangle"/>
            </a:ln>
            <a:effectLst/>
          </p:spPr>
        </p:cxnSp>
        <p:cxnSp>
          <p:nvCxnSpPr>
            <p:cNvPr id="13" name="Connector: Elbow 12">
              <a:extLst>
                <a:ext uri="{FF2B5EF4-FFF2-40B4-BE49-F238E27FC236}">
                  <a16:creationId xmlns:a16="http://schemas.microsoft.com/office/drawing/2014/main" id="{2C7712D3-0459-13CE-252E-7409B179BADC}"/>
                </a:ext>
              </a:extLst>
            </p:cNvPr>
            <p:cNvCxnSpPr>
              <a:cxnSpLocks/>
              <a:stCxn id="29" idx="3"/>
              <a:endCxn id="30" idx="0"/>
            </p:cNvCxnSpPr>
            <p:nvPr/>
          </p:nvCxnSpPr>
          <p:spPr>
            <a:xfrm flipV="1">
              <a:off x="3862508" y="1778924"/>
              <a:ext cx="1544867" cy="4193771"/>
            </a:xfrm>
            <a:prstGeom prst="bentConnector4">
              <a:avLst>
                <a:gd name="adj1" fmla="val 30763"/>
                <a:gd name="adj2" fmla="val 105451"/>
              </a:avLst>
            </a:prstGeom>
            <a:noFill/>
            <a:ln w="57150" cap="flat" cmpd="sng" algn="ctr">
              <a:solidFill>
                <a:srgbClr val="0A98D5"/>
              </a:solidFill>
              <a:prstDash val="solid"/>
              <a:miter lim="800000"/>
              <a:tailEnd type="triangle"/>
            </a:ln>
            <a:effectLst/>
          </p:spPr>
        </p:cxnSp>
        <p:cxnSp>
          <p:nvCxnSpPr>
            <p:cNvPr id="14" name="Straight Arrow Connector 13">
              <a:extLst>
                <a:ext uri="{FF2B5EF4-FFF2-40B4-BE49-F238E27FC236}">
                  <a16:creationId xmlns:a16="http://schemas.microsoft.com/office/drawing/2014/main" id="{339BC730-CE90-2B15-A177-1B3C4E1B3DC4}"/>
                </a:ext>
              </a:extLst>
            </p:cNvPr>
            <p:cNvCxnSpPr>
              <a:cxnSpLocks/>
              <a:stCxn id="28" idx="2"/>
              <a:endCxn id="27" idx="0"/>
            </p:cNvCxnSpPr>
            <p:nvPr/>
          </p:nvCxnSpPr>
          <p:spPr>
            <a:xfrm>
              <a:off x="3223264" y="4478783"/>
              <a:ext cx="2079" cy="345955"/>
            </a:xfrm>
            <a:prstGeom prst="straightConnector1">
              <a:avLst/>
            </a:prstGeom>
            <a:noFill/>
            <a:ln w="57150" cap="flat" cmpd="sng" algn="ctr">
              <a:solidFill>
                <a:srgbClr val="0A98D5"/>
              </a:solidFill>
              <a:prstDash val="solid"/>
              <a:miter lim="800000"/>
              <a:tailEnd type="triangle"/>
            </a:ln>
            <a:effectLst/>
          </p:spPr>
        </p:cxnSp>
        <p:cxnSp>
          <p:nvCxnSpPr>
            <p:cNvPr id="22" name="Straight Arrow Connector 21">
              <a:extLst>
                <a:ext uri="{FF2B5EF4-FFF2-40B4-BE49-F238E27FC236}">
                  <a16:creationId xmlns:a16="http://schemas.microsoft.com/office/drawing/2014/main" id="{7242E29B-7776-A880-DABC-460CEAC81800}"/>
                </a:ext>
              </a:extLst>
            </p:cNvPr>
            <p:cNvCxnSpPr>
              <a:cxnSpLocks/>
              <a:stCxn id="20" idx="2"/>
              <a:endCxn id="21" idx="0"/>
            </p:cNvCxnSpPr>
            <p:nvPr/>
          </p:nvCxnSpPr>
          <p:spPr>
            <a:xfrm>
              <a:off x="992596" y="2510444"/>
              <a:ext cx="0" cy="524671"/>
            </a:xfrm>
            <a:prstGeom prst="straightConnector1">
              <a:avLst/>
            </a:prstGeom>
            <a:noFill/>
            <a:ln w="57150" cap="flat" cmpd="sng" algn="ctr">
              <a:solidFill>
                <a:srgbClr val="0A98D5"/>
              </a:solidFill>
              <a:prstDash val="solid"/>
              <a:miter lim="800000"/>
              <a:tailEnd type="triangle"/>
            </a:ln>
            <a:effectLst/>
          </p:spPr>
        </p:cxnSp>
        <p:cxnSp>
          <p:nvCxnSpPr>
            <p:cNvPr id="23" name="Straight Arrow Connector 22">
              <a:extLst>
                <a:ext uri="{FF2B5EF4-FFF2-40B4-BE49-F238E27FC236}">
                  <a16:creationId xmlns:a16="http://schemas.microsoft.com/office/drawing/2014/main" id="{195D2D12-5B6E-1550-FBBE-AFB4F794E621}"/>
                </a:ext>
              </a:extLst>
            </p:cNvPr>
            <p:cNvCxnSpPr>
              <a:cxnSpLocks/>
              <a:stCxn id="21" idx="2"/>
              <a:endCxn id="19" idx="0"/>
            </p:cNvCxnSpPr>
            <p:nvPr/>
          </p:nvCxnSpPr>
          <p:spPr>
            <a:xfrm>
              <a:off x="992596" y="3773779"/>
              <a:ext cx="1" cy="524672"/>
            </a:xfrm>
            <a:prstGeom prst="straightConnector1">
              <a:avLst/>
            </a:prstGeom>
            <a:noFill/>
            <a:ln w="57150" cap="flat" cmpd="sng" algn="ctr">
              <a:solidFill>
                <a:srgbClr val="0A98D5"/>
              </a:solidFill>
              <a:prstDash val="solid"/>
              <a:miter lim="800000"/>
              <a:tailEnd type="triangle"/>
            </a:ln>
            <a:effectLst/>
          </p:spPr>
        </p:cxnSp>
        <p:grpSp>
          <p:nvGrpSpPr>
            <p:cNvPr id="88" name="Group 87">
              <a:extLst>
                <a:ext uri="{FF2B5EF4-FFF2-40B4-BE49-F238E27FC236}">
                  <a16:creationId xmlns:a16="http://schemas.microsoft.com/office/drawing/2014/main" id="{669AD361-12C6-3177-D4FB-A07D05ACDCDC}"/>
                </a:ext>
              </a:extLst>
            </p:cNvPr>
            <p:cNvGrpSpPr/>
            <p:nvPr/>
          </p:nvGrpSpPr>
          <p:grpSpPr>
            <a:xfrm>
              <a:off x="306796" y="1771780"/>
              <a:ext cx="5739823" cy="4695137"/>
              <a:chOff x="202021" y="1771780"/>
              <a:chExt cx="5739823" cy="4695137"/>
            </a:xfrm>
          </p:grpSpPr>
          <p:grpSp>
            <p:nvGrpSpPr>
              <p:cNvPr id="63" name="Group 62">
                <a:extLst>
                  <a:ext uri="{FF2B5EF4-FFF2-40B4-BE49-F238E27FC236}">
                    <a16:creationId xmlns:a16="http://schemas.microsoft.com/office/drawing/2014/main" id="{20F8F09B-EC1D-F034-F8C7-722E64576E58}"/>
                  </a:ext>
                </a:extLst>
              </p:cNvPr>
              <p:cNvGrpSpPr/>
              <p:nvPr/>
            </p:nvGrpSpPr>
            <p:grpSpPr>
              <a:xfrm>
                <a:off x="4663357" y="1778924"/>
                <a:ext cx="1278487" cy="3507972"/>
                <a:chOff x="4853857" y="1778924"/>
                <a:chExt cx="1278487" cy="3507972"/>
              </a:xfrm>
            </p:grpSpPr>
            <p:sp>
              <p:nvSpPr>
                <p:cNvPr id="30" name="TextBox 29">
                  <a:extLst>
                    <a:ext uri="{FF2B5EF4-FFF2-40B4-BE49-F238E27FC236}">
                      <a16:creationId xmlns:a16="http://schemas.microsoft.com/office/drawing/2014/main" id="{B61A3A7D-683A-7B8B-892C-008799DE27C8}"/>
                    </a:ext>
                  </a:extLst>
                </p:cNvPr>
                <p:cNvSpPr txBox="1"/>
                <p:nvPr/>
              </p:nvSpPr>
              <p:spPr>
                <a:xfrm>
                  <a:off x="4898740" y="1778924"/>
                  <a:ext cx="1188720" cy="731520"/>
                </a:xfrm>
                <a:prstGeom prst="rect">
                  <a:avLst/>
                </a:prstGeom>
                <a:solidFill>
                  <a:srgbClr val="4472C4">
                    <a:lumMod val="20000"/>
                    <a:lumOff val="80000"/>
                  </a:srgbClr>
                </a:solidFill>
                <a:ln>
                  <a:solidFill>
                    <a:srgbClr val="0A98D5"/>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Intrusive Investigation</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prstClr val="black"/>
                      </a:solidFill>
                      <a:latin typeface="Arial" panose="020B0604020202020204" pitchFamily="34" charset="0"/>
                      <a:cs typeface="Arial" panose="020B0604020202020204" pitchFamily="34" charset="0"/>
                    </a:rPr>
                    <a:t>of</a:t>
                  </a: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TOI</a:t>
                  </a:r>
                </a:p>
              </p:txBody>
            </p:sp>
            <p:sp>
              <p:nvSpPr>
                <p:cNvPr id="31" name="TextBox 30">
                  <a:extLst>
                    <a:ext uri="{FF2B5EF4-FFF2-40B4-BE49-F238E27FC236}">
                      <a16:creationId xmlns:a16="http://schemas.microsoft.com/office/drawing/2014/main" id="{3603072F-9FE5-49D9-FAFF-FAD723B29861}"/>
                    </a:ext>
                  </a:extLst>
                </p:cNvPr>
                <p:cNvSpPr txBox="1"/>
                <p:nvPr/>
              </p:nvSpPr>
              <p:spPr>
                <a:xfrm>
                  <a:off x="4898740" y="3042259"/>
                  <a:ext cx="1188720" cy="731520"/>
                </a:xfrm>
                <a:prstGeom prst="rect">
                  <a:avLst/>
                </a:prstGeom>
                <a:solidFill>
                  <a:srgbClr val="4472C4">
                    <a:lumMod val="20000"/>
                    <a:lumOff val="80000"/>
                  </a:srgbClr>
                </a:solidFill>
                <a:ln>
                  <a:solidFill>
                    <a:srgbClr val="0A98D5"/>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prstClr val="black"/>
                      </a:solidFill>
                      <a:latin typeface="Arial" panose="020B0604020202020204" pitchFamily="34" charset="0"/>
                      <a:cs typeface="Arial" panose="020B0604020202020204" pitchFamily="34" charset="0"/>
                    </a:rPr>
                    <a:t>Verification/Validation Digs</a:t>
                  </a:r>
                </a:p>
              </p:txBody>
            </p:sp>
            <p:sp>
              <p:nvSpPr>
                <p:cNvPr id="32" name="Flowchart: Decision 31">
                  <a:extLst>
                    <a:ext uri="{FF2B5EF4-FFF2-40B4-BE49-F238E27FC236}">
                      <a16:creationId xmlns:a16="http://schemas.microsoft.com/office/drawing/2014/main" id="{5FE5EDC8-98AD-7300-78CC-6E7DEF7EC94F}"/>
                    </a:ext>
                  </a:extLst>
                </p:cNvPr>
                <p:cNvSpPr/>
                <p:nvPr/>
              </p:nvSpPr>
              <p:spPr>
                <a:xfrm>
                  <a:off x="4853857" y="4298451"/>
                  <a:ext cx="1278487" cy="988445"/>
                </a:xfrm>
                <a:prstGeom prst="flowChartDecision">
                  <a:avLst/>
                </a:prstGeom>
                <a:solidFill>
                  <a:srgbClr val="134B8E"/>
                </a:solidFill>
                <a:ln w="12700" cap="flat" cmpd="sng" algn="ctr">
                  <a:solidFill>
                    <a:srgbClr val="0A98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Final DUA</a:t>
                  </a:r>
                </a:p>
              </p:txBody>
            </p:sp>
          </p:grpSp>
          <p:grpSp>
            <p:nvGrpSpPr>
              <p:cNvPr id="66" name="Group 65">
                <a:extLst>
                  <a:ext uri="{FF2B5EF4-FFF2-40B4-BE49-F238E27FC236}">
                    <a16:creationId xmlns:a16="http://schemas.microsoft.com/office/drawing/2014/main" id="{832F4690-7B41-CC83-199F-151B695C8657}"/>
                  </a:ext>
                </a:extLst>
              </p:cNvPr>
              <p:cNvGrpSpPr/>
              <p:nvPr/>
            </p:nvGrpSpPr>
            <p:grpSpPr>
              <a:xfrm>
                <a:off x="2251888" y="1778924"/>
                <a:ext cx="1737360" cy="4687993"/>
                <a:chOff x="2251887" y="1778924"/>
                <a:chExt cx="1737360" cy="4687993"/>
              </a:xfrm>
            </p:grpSpPr>
            <p:sp>
              <p:nvSpPr>
                <p:cNvPr id="24" name="TextBox 23">
                  <a:extLst>
                    <a:ext uri="{FF2B5EF4-FFF2-40B4-BE49-F238E27FC236}">
                      <a16:creationId xmlns:a16="http://schemas.microsoft.com/office/drawing/2014/main" id="{8546A297-0CAB-CDEA-B9D9-1962F55A462F}"/>
                    </a:ext>
                  </a:extLst>
                </p:cNvPr>
                <p:cNvSpPr txBox="1"/>
                <p:nvPr/>
              </p:nvSpPr>
              <p:spPr>
                <a:xfrm>
                  <a:off x="2491572" y="1778924"/>
                  <a:ext cx="1253832" cy="307777"/>
                </a:xfrm>
                <a:prstGeom prst="rect">
                  <a:avLst/>
                </a:prstGeom>
                <a:solidFill>
                  <a:srgbClr val="4472C4">
                    <a:lumMod val="20000"/>
                    <a:lumOff val="80000"/>
                  </a:srgbClr>
                </a:solidFill>
                <a:ln>
                  <a:solidFill>
                    <a:srgbClr val="0A98D5"/>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Cued Survey</a:t>
                  </a:r>
                </a:p>
              </p:txBody>
            </p:sp>
            <p:sp>
              <p:nvSpPr>
                <p:cNvPr id="25" name="TextBox 24">
                  <a:extLst>
                    <a:ext uri="{FF2B5EF4-FFF2-40B4-BE49-F238E27FC236}">
                      <a16:creationId xmlns:a16="http://schemas.microsoft.com/office/drawing/2014/main" id="{22F44511-9828-CCBB-FEF6-1E4964CC6795}"/>
                    </a:ext>
                  </a:extLst>
                </p:cNvPr>
                <p:cNvSpPr txBox="1"/>
                <p:nvPr/>
              </p:nvSpPr>
              <p:spPr>
                <a:xfrm>
                  <a:off x="2403260" y="2432656"/>
                  <a:ext cx="1430456" cy="523220"/>
                </a:xfrm>
                <a:prstGeom prst="rect">
                  <a:avLst/>
                </a:prstGeom>
                <a:noFill/>
                <a:ln>
                  <a:solidFill>
                    <a:srgbClr val="0A98D5"/>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Initial Prioritized List</a:t>
                  </a:r>
                </a:p>
              </p:txBody>
            </p:sp>
            <p:sp>
              <p:nvSpPr>
                <p:cNvPr id="26" name="TextBox 25">
                  <a:extLst>
                    <a:ext uri="{FF2B5EF4-FFF2-40B4-BE49-F238E27FC236}">
                      <a16:creationId xmlns:a16="http://schemas.microsoft.com/office/drawing/2014/main" id="{14777EC1-ABA8-7A51-ADEA-39D3A7F23BE8}"/>
                    </a:ext>
                  </a:extLst>
                </p:cNvPr>
                <p:cNvSpPr txBox="1"/>
                <p:nvPr/>
              </p:nvSpPr>
              <p:spPr>
                <a:xfrm>
                  <a:off x="2391006" y="3301831"/>
                  <a:ext cx="1454965" cy="307777"/>
                </a:xfrm>
                <a:prstGeom prst="rect">
                  <a:avLst/>
                </a:prstGeom>
                <a:solidFill>
                  <a:srgbClr val="4472C4">
                    <a:lumMod val="20000"/>
                    <a:lumOff val="80000"/>
                  </a:srgbClr>
                </a:solidFill>
                <a:ln>
                  <a:solidFill>
                    <a:srgbClr val="0A98D5"/>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prstClr val="black"/>
                      </a:solidFill>
                      <a:latin typeface="Arial" panose="020B0604020202020204" pitchFamily="34" charset="0"/>
                      <a:cs typeface="Arial" panose="020B0604020202020204" pitchFamily="34" charset="0"/>
                    </a:rPr>
                    <a:t>Training Digs</a:t>
                  </a:r>
                </a:p>
              </p:txBody>
            </p:sp>
            <p:sp>
              <p:nvSpPr>
                <p:cNvPr id="27" name="TextBox 26">
                  <a:extLst>
                    <a:ext uri="{FF2B5EF4-FFF2-40B4-BE49-F238E27FC236}">
                      <a16:creationId xmlns:a16="http://schemas.microsoft.com/office/drawing/2014/main" id="{4786E8C7-6506-3252-1C33-EC86699C05E3}"/>
                    </a:ext>
                  </a:extLst>
                </p:cNvPr>
                <p:cNvSpPr txBox="1"/>
                <p:nvPr/>
              </p:nvSpPr>
              <p:spPr>
                <a:xfrm>
                  <a:off x="2251887" y="4824738"/>
                  <a:ext cx="1737360" cy="307777"/>
                </a:xfrm>
                <a:prstGeom prst="rect">
                  <a:avLst/>
                </a:prstGeom>
                <a:noFill/>
                <a:ln>
                  <a:solidFill>
                    <a:srgbClr val="0A98D5"/>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Prioritized Dig List</a:t>
                  </a:r>
                </a:p>
              </p:txBody>
            </p:sp>
            <p:sp>
              <p:nvSpPr>
                <p:cNvPr id="28" name="TextBox 27">
                  <a:extLst>
                    <a:ext uri="{FF2B5EF4-FFF2-40B4-BE49-F238E27FC236}">
                      <a16:creationId xmlns:a16="http://schemas.microsoft.com/office/drawing/2014/main" id="{22C49817-698E-299B-24B7-A9A81DD2ECB0}"/>
                    </a:ext>
                  </a:extLst>
                </p:cNvPr>
                <p:cNvSpPr txBox="1"/>
                <p:nvPr/>
              </p:nvSpPr>
              <p:spPr>
                <a:xfrm>
                  <a:off x="2332104" y="3955563"/>
                  <a:ext cx="1572768" cy="523220"/>
                </a:xfrm>
                <a:prstGeom prst="rect">
                  <a:avLst/>
                </a:prstGeom>
                <a:noFill/>
                <a:ln>
                  <a:solidFill>
                    <a:srgbClr val="0A98D5"/>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Site-specific Library Finalized</a:t>
                  </a:r>
                </a:p>
              </p:txBody>
            </p:sp>
            <p:sp>
              <p:nvSpPr>
                <p:cNvPr id="29" name="Flowchart: Decision 28">
                  <a:extLst>
                    <a:ext uri="{FF2B5EF4-FFF2-40B4-BE49-F238E27FC236}">
                      <a16:creationId xmlns:a16="http://schemas.microsoft.com/office/drawing/2014/main" id="{FF7934B8-572B-DD27-C1C1-100222D348DF}"/>
                    </a:ext>
                  </a:extLst>
                </p:cNvPr>
                <p:cNvSpPr/>
                <p:nvPr/>
              </p:nvSpPr>
              <p:spPr>
                <a:xfrm>
                  <a:off x="2479245" y="5478472"/>
                  <a:ext cx="1278487" cy="988445"/>
                </a:xfrm>
                <a:prstGeom prst="flowChartDecision">
                  <a:avLst/>
                </a:prstGeom>
                <a:solidFill>
                  <a:srgbClr val="134B8E"/>
                </a:solidFill>
                <a:ln w="12700" cap="flat" cmpd="sng" algn="ctr">
                  <a:solidFill>
                    <a:srgbClr val="0A98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Cued AGC DUA</a:t>
                  </a:r>
                </a:p>
              </p:txBody>
            </p:sp>
          </p:grpSp>
          <p:grpSp>
            <p:nvGrpSpPr>
              <p:cNvPr id="65" name="Group 64">
                <a:extLst>
                  <a:ext uri="{FF2B5EF4-FFF2-40B4-BE49-F238E27FC236}">
                    <a16:creationId xmlns:a16="http://schemas.microsoft.com/office/drawing/2014/main" id="{ACD2AB73-001F-5901-A099-F77D10C44896}"/>
                  </a:ext>
                </a:extLst>
              </p:cNvPr>
              <p:cNvGrpSpPr/>
              <p:nvPr/>
            </p:nvGrpSpPr>
            <p:grpSpPr>
              <a:xfrm>
                <a:off x="202021" y="1771780"/>
                <a:ext cx="1371600" cy="3515116"/>
                <a:chOff x="202021" y="1771780"/>
                <a:chExt cx="1371600" cy="3515116"/>
              </a:xfrm>
            </p:grpSpPr>
            <p:sp>
              <p:nvSpPr>
                <p:cNvPr id="20" name="TextBox 19">
                  <a:extLst>
                    <a:ext uri="{FF2B5EF4-FFF2-40B4-BE49-F238E27FC236}">
                      <a16:creationId xmlns:a16="http://schemas.microsoft.com/office/drawing/2014/main" id="{B50CC63A-A702-6AC0-FF90-5CF171F396C1}"/>
                    </a:ext>
                  </a:extLst>
                </p:cNvPr>
                <p:cNvSpPr txBox="1"/>
                <p:nvPr/>
              </p:nvSpPr>
              <p:spPr>
                <a:xfrm>
                  <a:off x="202021" y="1771780"/>
                  <a:ext cx="1371600" cy="738664"/>
                </a:xfrm>
                <a:prstGeom prst="rect">
                  <a:avLst/>
                </a:prstGeom>
                <a:noFill/>
                <a:ln>
                  <a:solidFill>
                    <a:srgbClr val="0A98D5"/>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Initial Planning/Initial TOI Library</a:t>
                  </a:r>
                </a:p>
              </p:txBody>
            </p:sp>
            <p:sp>
              <p:nvSpPr>
                <p:cNvPr id="21" name="TextBox 20">
                  <a:extLst>
                    <a:ext uri="{FF2B5EF4-FFF2-40B4-BE49-F238E27FC236}">
                      <a16:creationId xmlns:a16="http://schemas.microsoft.com/office/drawing/2014/main" id="{8CDF1D88-5F98-8B18-488B-ED9CBD2D3281}"/>
                    </a:ext>
                  </a:extLst>
                </p:cNvPr>
                <p:cNvSpPr txBox="1"/>
                <p:nvPr/>
              </p:nvSpPr>
              <p:spPr>
                <a:xfrm>
                  <a:off x="202021" y="3035115"/>
                  <a:ext cx="1371600" cy="738664"/>
                </a:xfrm>
                <a:prstGeom prst="rect">
                  <a:avLst/>
                </a:prstGeom>
                <a:solidFill>
                  <a:srgbClr val="4472C4">
                    <a:lumMod val="20000"/>
                    <a:lumOff val="80000"/>
                  </a:srgbClr>
                </a:solidFill>
                <a:ln>
                  <a:solidFill>
                    <a:srgbClr val="0A98D5"/>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Detection Survey/Target Selection</a:t>
                  </a:r>
                </a:p>
              </p:txBody>
            </p:sp>
            <p:sp>
              <p:nvSpPr>
                <p:cNvPr id="19" name="Flowchart: Decision 18">
                  <a:extLst>
                    <a:ext uri="{FF2B5EF4-FFF2-40B4-BE49-F238E27FC236}">
                      <a16:creationId xmlns:a16="http://schemas.microsoft.com/office/drawing/2014/main" id="{55400B58-2F77-FFB1-D710-1404FA025852}"/>
                    </a:ext>
                  </a:extLst>
                </p:cNvPr>
                <p:cNvSpPr/>
                <p:nvPr/>
              </p:nvSpPr>
              <p:spPr>
                <a:xfrm>
                  <a:off x="248578" y="4298451"/>
                  <a:ext cx="1278487" cy="988445"/>
                </a:xfrm>
                <a:prstGeom prst="flowChartDecision">
                  <a:avLst/>
                </a:prstGeom>
                <a:solidFill>
                  <a:srgbClr val="134B8E"/>
                </a:solidFill>
                <a:ln w="12700" cap="flat" cmpd="sng" algn="ctr">
                  <a:solidFill>
                    <a:srgbClr val="0A98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Initial DUA</a:t>
                  </a:r>
                </a:p>
              </p:txBody>
            </p:sp>
          </p:grpSp>
        </p:grpSp>
      </p:grpSp>
      <p:grpSp>
        <p:nvGrpSpPr>
          <p:cNvPr id="90" name="Group 89">
            <a:extLst>
              <a:ext uri="{FF2B5EF4-FFF2-40B4-BE49-F238E27FC236}">
                <a16:creationId xmlns:a16="http://schemas.microsoft.com/office/drawing/2014/main" id="{1E08B106-374E-F068-B22F-981FA0690FCC}"/>
              </a:ext>
            </a:extLst>
          </p:cNvPr>
          <p:cNvGrpSpPr/>
          <p:nvPr/>
        </p:nvGrpSpPr>
        <p:grpSpPr>
          <a:xfrm>
            <a:off x="7877515" y="1702260"/>
            <a:ext cx="3684659" cy="4764657"/>
            <a:chOff x="7650266" y="1702260"/>
            <a:chExt cx="3684659" cy="4764657"/>
          </a:xfrm>
        </p:grpSpPr>
        <p:cxnSp>
          <p:nvCxnSpPr>
            <p:cNvPr id="34" name="Straight Arrow Connector 33">
              <a:extLst>
                <a:ext uri="{FF2B5EF4-FFF2-40B4-BE49-F238E27FC236}">
                  <a16:creationId xmlns:a16="http://schemas.microsoft.com/office/drawing/2014/main" id="{25A50F9F-88DC-71D2-F1CC-4068DBC0E2CD}"/>
                </a:ext>
              </a:extLst>
            </p:cNvPr>
            <p:cNvCxnSpPr>
              <a:cxnSpLocks/>
              <a:stCxn id="50" idx="2"/>
              <a:endCxn id="51" idx="0"/>
            </p:cNvCxnSpPr>
            <p:nvPr/>
          </p:nvCxnSpPr>
          <p:spPr>
            <a:xfrm>
              <a:off x="10695681" y="2433780"/>
              <a:ext cx="0" cy="566576"/>
            </a:xfrm>
            <a:prstGeom prst="straightConnector1">
              <a:avLst/>
            </a:prstGeom>
            <a:noFill/>
            <a:ln w="57150" cap="flat" cmpd="sng" algn="ctr">
              <a:solidFill>
                <a:srgbClr val="134B8E"/>
              </a:solidFill>
              <a:prstDash val="solid"/>
              <a:miter lim="800000"/>
              <a:tailEnd type="triangle"/>
            </a:ln>
            <a:effectLst/>
          </p:spPr>
        </p:cxnSp>
        <p:cxnSp>
          <p:nvCxnSpPr>
            <p:cNvPr id="35" name="Straight Arrow Connector 34">
              <a:extLst>
                <a:ext uri="{FF2B5EF4-FFF2-40B4-BE49-F238E27FC236}">
                  <a16:creationId xmlns:a16="http://schemas.microsoft.com/office/drawing/2014/main" id="{DF52B016-CB45-36F3-C958-02233F26F416}"/>
                </a:ext>
              </a:extLst>
            </p:cNvPr>
            <p:cNvCxnSpPr>
              <a:cxnSpLocks/>
              <a:stCxn id="51" idx="2"/>
              <a:endCxn id="52" idx="0"/>
            </p:cNvCxnSpPr>
            <p:nvPr/>
          </p:nvCxnSpPr>
          <p:spPr>
            <a:xfrm>
              <a:off x="10695681" y="3731876"/>
              <a:ext cx="1" cy="566575"/>
            </a:xfrm>
            <a:prstGeom prst="straightConnector1">
              <a:avLst/>
            </a:prstGeom>
            <a:noFill/>
            <a:ln w="57150" cap="flat" cmpd="sng" algn="ctr">
              <a:solidFill>
                <a:srgbClr val="134B8E"/>
              </a:solidFill>
              <a:prstDash val="solid"/>
              <a:miter lim="800000"/>
              <a:tailEnd type="triangle"/>
            </a:ln>
            <a:effectLst/>
          </p:spPr>
        </p:cxnSp>
        <p:cxnSp>
          <p:nvCxnSpPr>
            <p:cNvPr id="36" name="Connector: Elbow 35">
              <a:extLst>
                <a:ext uri="{FF2B5EF4-FFF2-40B4-BE49-F238E27FC236}">
                  <a16:creationId xmlns:a16="http://schemas.microsoft.com/office/drawing/2014/main" id="{B9A7C9B7-4321-C3EF-9A79-FE135E63BCA7}"/>
                </a:ext>
              </a:extLst>
            </p:cNvPr>
            <p:cNvCxnSpPr>
              <a:cxnSpLocks/>
              <a:stCxn id="49" idx="3"/>
              <a:endCxn id="50" idx="0"/>
            </p:cNvCxnSpPr>
            <p:nvPr/>
          </p:nvCxnSpPr>
          <p:spPr>
            <a:xfrm flipV="1">
              <a:off x="9158190" y="1702260"/>
              <a:ext cx="1537491" cy="4270435"/>
            </a:xfrm>
            <a:prstGeom prst="bentConnector4">
              <a:avLst>
                <a:gd name="adj1" fmla="val 30671"/>
                <a:gd name="adj2" fmla="val 105353"/>
              </a:avLst>
            </a:prstGeom>
            <a:noFill/>
            <a:ln w="57150" cap="flat" cmpd="sng" algn="ctr">
              <a:solidFill>
                <a:srgbClr val="134B8E"/>
              </a:solidFill>
              <a:prstDash val="solid"/>
              <a:miter lim="800000"/>
              <a:tailEnd type="triangle"/>
            </a:ln>
            <a:effectLst/>
          </p:spPr>
        </p:cxnSp>
        <p:cxnSp>
          <p:nvCxnSpPr>
            <p:cNvPr id="37" name="Straight Arrow Connector 36">
              <a:extLst>
                <a:ext uri="{FF2B5EF4-FFF2-40B4-BE49-F238E27FC236}">
                  <a16:creationId xmlns:a16="http://schemas.microsoft.com/office/drawing/2014/main" id="{AB0329DF-7965-E443-2F3B-AFE223EE3EC6}"/>
                </a:ext>
              </a:extLst>
            </p:cNvPr>
            <p:cNvCxnSpPr>
              <a:cxnSpLocks/>
              <a:stCxn id="44" idx="2"/>
              <a:endCxn id="45" idx="0"/>
            </p:cNvCxnSpPr>
            <p:nvPr/>
          </p:nvCxnSpPr>
          <p:spPr>
            <a:xfrm>
              <a:off x="8518946" y="2510444"/>
              <a:ext cx="0" cy="261207"/>
            </a:xfrm>
            <a:prstGeom prst="straightConnector1">
              <a:avLst/>
            </a:prstGeom>
            <a:noFill/>
            <a:ln w="57150" cap="flat" cmpd="sng" algn="ctr">
              <a:solidFill>
                <a:srgbClr val="134B8E"/>
              </a:solidFill>
              <a:prstDash val="solid"/>
              <a:miter lim="800000"/>
              <a:tailEnd type="triangle"/>
            </a:ln>
            <a:effectLst/>
          </p:spPr>
        </p:cxnSp>
        <p:cxnSp>
          <p:nvCxnSpPr>
            <p:cNvPr id="38" name="Straight Arrow Connector 37">
              <a:extLst>
                <a:ext uri="{FF2B5EF4-FFF2-40B4-BE49-F238E27FC236}">
                  <a16:creationId xmlns:a16="http://schemas.microsoft.com/office/drawing/2014/main" id="{45D9EB09-6AFF-5E66-C323-8913B944F9D5}"/>
                </a:ext>
              </a:extLst>
            </p:cNvPr>
            <p:cNvCxnSpPr>
              <a:cxnSpLocks/>
              <a:stCxn id="45" idx="2"/>
              <a:endCxn id="46" idx="0"/>
            </p:cNvCxnSpPr>
            <p:nvPr/>
          </p:nvCxnSpPr>
          <p:spPr>
            <a:xfrm>
              <a:off x="8518946" y="3294871"/>
              <a:ext cx="0" cy="261207"/>
            </a:xfrm>
            <a:prstGeom prst="straightConnector1">
              <a:avLst/>
            </a:prstGeom>
            <a:noFill/>
            <a:ln w="57150" cap="flat" cmpd="sng" algn="ctr">
              <a:solidFill>
                <a:srgbClr val="134B8E"/>
              </a:solidFill>
              <a:prstDash val="solid"/>
              <a:miter lim="800000"/>
              <a:tailEnd type="triangle"/>
            </a:ln>
            <a:effectLst/>
          </p:spPr>
        </p:cxnSp>
        <p:cxnSp>
          <p:nvCxnSpPr>
            <p:cNvPr id="39" name="Straight Arrow Connector 38">
              <a:extLst>
                <a:ext uri="{FF2B5EF4-FFF2-40B4-BE49-F238E27FC236}">
                  <a16:creationId xmlns:a16="http://schemas.microsoft.com/office/drawing/2014/main" id="{DB25D3B4-4A71-E6B3-6D81-F7FC28EE8DC8}"/>
                </a:ext>
              </a:extLst>
            </p:cNvPr>
            <p:cNvCxnSpPr>
              <a:cxnSpLocks/>
              <a:stCxn id="48" idx="2"/>
              <a:endCxn id="49" idx="0"/>
            </p:cNvCxnSpPr>
            <p:nvPr/>
          </p:nvCxnSpPr>
          <p:spPr>
            <a:xfrm>
              <a:off x="8518946" y="5217266"/>
              <a:ext cx="1" cy="261206"/>
            </a:xfrm>
            <a:prstGeom prst="straightConnector1">
              <a:avLst/>
            </a:prstGeom>
            <a:noFill/>
            <a:ln w="57150" cap="flat" cmpd="sng" algn="ctr">
              <a:solidFill>
                <a:srgbClr val="134B8E"/>
              </a:solidFill>
              <a:prstDash val="solid"/>
              <a:miter lim="800000"/>
              <a:tailEnd type="triangle"/>
            </a:ln>
            <a:effectLst/>
          </p:spPr>
        </p:cxnSp>
        <p:cxnSp>
          <p:nvCxnSpPr>
            <p:cNvPr id="40" name="Straight Arrow Connector 39">
              <a:extLst>
                <a:ext uri="{FF2B5EF4-FFF2-40B4-BE49-F238E27FC236}">
                  <a16:creationId xmlns:a16="http://schemas.microsoft.com/office/drawing/2014/main" id="{7557A488-77CF-745C-D1CE-39BA10992130}"/>
                </a:ext>
              </a:extLst>
            </p:cNvPr>
            <p:cNvCxnSpPr>
              <a:cxnSpLocks/>
              <a:stCxn id="46" idx="2"/>
              <a:endCxn id="47" idx="0"/>
            </p:cNvCxnSpPr>
            <p:nvPr/>
          </p:nvCxnSpPr>
          <p:spPr>
            <a:xfrm>
              <a:off x="8518946" y="3863855"/>
              <a:ext cx="0" cy="261207"/>
            </a:xfrm>
            <a:prstGeom prst="straightConnector1">
              <a:avLst/>
            </a:prstGeom>
            <a:noFill/>
            <a:ln w="57150" cap="flat" cmpd="sng" algn="ctr">
              <a:solidFill>
                <a:srgbClr val="134B8E"/>
              </a:solidFill>
              <a:prstDash val="solid"/>
              <a:miter lim="800000"/>
              <a:tailEnd type="triangle"/>
            </a:ln>
            <a:effectLst/>
          </p:spPr>
        </p:cxnSp>
        <p:cxnSp>
          <p:nvCxnSpPr>
            <p:cNvPr id="41" name="Straight Arrow Connector 40">
              <a:extLst>
                <a:ext uri="{FF2B5EF4-FFF2-40B4-BE49-F238E27FC236}">
                  <a16:creationId xmlns:a16="http://schemas.microsoft.com/office/drawing/2014/main" id="{3D7D9AB0-4B8B-BFEE-204D-5D3458BA5268}"/>
                </a:ext>
              </a:extLst>
            </p:cNvPr>
            <p:cNvCxnSpPr>
              <a:cxnSpLocks/>
              <a:stCxn id="47" idx="2"/>
              <a:endCxn id="48" idx="0"/>
            </p:cNvCxnSpPr>
            <p:nvPr/>
          </p:nvCxnSpPr>
          <p:spPr>
            <a:xfrm>
              <a:off x="8518946" y="4648282"/>
              <a:ext cx="0" cy="261207"/>
            </a:xfrm>
            <a:prstGeom prst="straightConnector1">
              <a:avLst/>
            </a:prstGeom>
            <a:noFill/>
            <a:ln w="57150" cap="flat" cmpd="sng" algn="ctr">
              <a:solidFill>
                <a:srgbClr val="134B8E"/>
              </a:solidFill>
              <a:prstDash val="solid"/>
              <a:miter lim="800000"/>
              <a:tailEnd type="triangle"/>
            </a:ln>
            <a:effectLst/>
          </p:spPr>
        </p:cxnSp>
        <p:grpSp>
          <p:nvGrpSpPr>
            <p:cNvPr id="87" name="Group 86">
              <a:extLst>
                <a:ext uri="{FF2B5EF4-FFF2-40B4-BE49-F238E27FC236}">
                  <a16:creationId xmlns:a16="http://schemas.microsoft.com/office/drawing/2014/main" id="{DA8142E9-844C-205D-F384-8534C8266044}"/>
                </a:ext>
              </a:extLst>
            </p:cNvPr>
            <p:cNvGrpSpPr/>
            <p:nvPr/>
          </p:nvGrpSpPr>
          <p:grpSpPr>
            <a:xfrm>
              <a:off x="7650266" y="1702260"/>
              <a:ext cx="3684659" cy="4764657"/>
              <a:chOff x="7650266" y="1702260"/>
              <a:chExt cx="3684659" cy="4764657"/>
            </a:xfrm>
          </p:grpSpPr>
          <p:grpSp>
            <p:nvGrpSpPr>
              <p:cNvPr id="85" name="Group 84">
                <a:extLst>
                  <a:ext uri="{FF2B5EF4-FFF2-40B4-BE49-F238E27FC236}">
                    <a16:creationId xmlns:a16="http://schemas.microsoft.com/office/drawing/2014/main" id="{24100E06-F6BE-9E6F-764B-859A28612745}"/>
                  </a:ext>
                </a:extLst>
              </p:cNvPr>
              <p:cNvGrpSpPr/>
              <p:nvPr/>
            </p:nvGrpSpPr>
            <p:grpSpPr>
              <a:xfrm>
                <a:off x="10056438" y="1702260"/>
                <a:ext cx="1278487" cy="3584636"/>
                <a:chOff x="10056438" y="1702260"/>
                <a:chExt cx="1278487" cy="3584636"/>
              </a:xfrm>
            </p:grpSpPr>
            <p:sp>
              <p:nvSpPr>
                <p:cNvPr id="50" name="TextBox 49">
                  <a:extLst>
                    <a:ext uri="{FF2B5EF4-FFF2-40B4-BE49-F238E27FC236}">
                      <a16:creationId xmlns:a16="http://schemas.microsoft.com/office/drawing/2014/main" id="{5F828D0E-03A2-151F-B8F2-D02480C792C8}"/>
                    </a:ext>
                  </a:extLst>
                </p:cNvPr>
                <p:cNvSpPr txBox="1"/>
                <p:nvPr/>
              </p:nvSpPr>
              <p:spPr>
                <a:xfrm>
                  <a:off x="10101321" y="1702260"/>
                  <a:ext cx="1188720" cy="731520"/>
                </a:xfrm>
                <a:prstGeom prst="rect">
                  <a:avLst/>
                </a:prstGeom>
                <a:solidFill>
                  <a:srgbClr val="4472C4">
                    <a:lumMod val="20000"/>
                    <a:lumOff val="80000"/>
                  </a:srgbClr>
                </a:solidFill>
                <a:ln>
                  <a:solidFill>
                    <a:srgbClr val="134B8E"/>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Intrusive Investigation</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prstClr val="black"/>
                      </a:solidFill>
                      <a:latin typeface="Arial" panose="020B0604020202020204" pitchFamily="34" charset="0"/>
                      <a:cs typeface="Arial" panose="020B0604020202020204" pitchFamily="34" charset="0"/>
                    </a:rPr>
                    <a:t>of TOI</a:t>
                  </a:r>
                  <a:endPar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7938C88C-316E-0106-2BB1-B04586307F0D}"/>
                    </a:ext>
                  </a:extLst>
                </p:cNvPr>
                <p:cNvSpPr txBox="1"/>
                <p:nvPr/>
              </p:nvSpPr>
              <p:spPr>
                <a:xfrm>
                  <a:off x="10101321" y="3000356"/>
                  <a:ext cx="1188720" cy="731520"/>
                </a:xfrm>
                <a:prstGeom prst="rect">
                  <a:avLst/>
                </a:prstGeom>
                <a:solidFill>
                  <a:srgbClr val="4472C4">
                    <a:lumMod val="20000"/>
                    <a:lumOff val="80000"/>
                  </a:srgbClr>
                </a:solidFill>
                <a:ln>
                  <a:solidFill>
                    <a:srgbClr val="134B8E"/>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prstClr val="black"/>
                      </a:solidFill>
                      <a:latin typeface="Arial" panose="020B0604020202020204" pitchFamily="34" charset="0"/>
                      <a:cs typeface="Arial" panose="020B0604020202020204" pitchFamily="34" charset="0"/>
                    </a:rPr>
                    <a:t>Verification/Validation Digs</a:t>
                  </a:r>
                </a:p>
              </p:txBody>
            </p:sp>
            <p:sp>
              <p:nvSpPr>
                <p:cNvPr id="52" name="Flowchart: Decision 51">
                  <a:extLst>
                    <a:ext uri="{FF2B5EF4-FFF2-40B4-BE49-F238E27FC236}">
                      <a16:creationId xmlns:a16="http://schemas.microsoft.com/office/drawing/2014/main" id="{A2BC08CA-5C5E-F2EA-1E71-7BE09EAC16E7}"/>
                    </a:ext>
                  </a:extLst>
                </p:cNvPr>
                <p:cNvSpPr/>
                <p:nvPr/>
              </p:nvSpPr>
              <p:spPr>
                <a:xfrm>
                  <a:off x="10056438" y="4298451"/>
                  <a:ext cx="1278487" cy="988445"/>
                </a:xfrm>
                <a:prstGeom prst="flowChartDecision">
                  <a:avLst/>
                </a:prstGeom>
                <a:solidFill>
                  <a:srgbClr val="134B8E"/>
                </a:solidFill>
                <a:ln w="12700" cap="flat" cmpd="sng" algn="ctr">
                  <a:solidFill>
                    <a:srgbClr val="134B8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Final DUA</a:t>
                  </a:r>
                </a:p>
              </p:txBody>
            </p:sp>
          </p:grpSp>
          <p:grpSp>
            <p:nvGrpSpPr>
              <p:cNvPr id="86" name="Group 85">
                <a:extLst>
                  <a:ext uri="{FF2B5EF4-FFF2-40B4-BE49-F238E27FC236}">
                    <a16:creationId xmlns:a16="http://schemas.microsoft.com/office/drawing/2014/main" id="{CC268439-85F3-A034-55B1-A36FA187F50F}"/>
                  </a:ext>
                </a:extLst>
              </p:cNvPr>
              <p:cNvGrpSpPr/>
              <p:nvPr/>
            </p:nvGrpSpPr>
            <p:grpSpPr>
              <a:xfrm>
                <a:off x="7650266" y="1771780"/>
                <a:ext cx="1737360" cy="4695137"/>
                <a:chOff x="7650266" y="1771780"/>
                <a:chExt cx="1737360" cy="4695137"/>
              </a:xfrm>
            </p:grpSpPr>
            <p:sp>
              <p:nvSpPr>
                <p:cNvPr id="44" name="TextBox 43">
                  <a:extLst>
                    <a:ext uri="{FF2B5EF4-FFF2-40B4-BE49-F238E27FC236}">
                      <a16:creationId xmlns:a16="http://schemas.microsoft.com/office/drawing/2014/main" id="{CD19211C-335F-079C-F85C-D5051E141259}"/>
                    </a:ext>
                  </a:extLst>
                </p:cNvPr>
                <p:cNvSpPr txBox="1"/>
                <p:nvPr/>
              </p:nvSpPr>
              <p:spPr>
                <a:xfrm>
                  <a:off x="7833146" y="1771780"/>
                  <a:ext cx="1371600" cy="738664"/>
                </a:xfrm>
                <a:prstGeom prst="rect">
                  <a:avLst/>
                </a:prstGeom>
                <a:noFill/>
                <a:ln>
                  <a:solidFill>
                    <a:srgbClr val="134B8E"/>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Initial Planning/Initial TOI Library</a:t>
                  </a:r>
                </a:p>
              </p:txBody>
            </p:sp>
            <p:sp>
              <p:nvSpPr>
                <p:cNvPr id="45" name="TextBox 44">
                  <a:extLst>
                    <a:ext uri="{FF2B5EF4-FFF2-40B4-BE49-F238E27FC236}">
                      <a16:creationId xmlns:a16="http://schemas.microsoft.com/office/drawing/2014/main" id="{F9D671AD-DFF2-434D-1E3A-DFE0CA7C1635}"/>
                    </a:ext>
                  </a:extLst>
                </p:cNvPr>
                <p:cNvSpPr txBox="1"/>
                <p:nvPr/>
              </p:nvSpPr>
              <p:spPr>
                <a:xfrm>
                  <a:off x="7833146" y="2771651"/>
                  <a:ext cx="1371600" cy="523220"/>
                </a:xfrm>
                <a:prstGeom prst="rect">
                  <a:avLst/>
                </a:prstGeom>
                <a:solidFill>
                  <a:srgbClr val="4472C4">
                    <a:lumMod val="20000"/>
                    <a:lumOff val="80000"/>
                  </a:srgbClr>
                </a:solidFill>
                <a:ln>
                  <a:solidFill>
                    <a:srgbClr val="134B8E"/>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One-Pass AGC Survey</a:t>
                  </a:r>
                </a:p>
              </p:txBody>
            </p:sp>
            <p:sp>
              <p:nvSpPr>
                <p:cNvPr id="46" name="TextBox 45">
                  <a:extLst>
                    <a:ext uri="{FF2B5EF4-FFF2-40B4-BE49-F238E27FC236}">
                      <a16:creationId xmlns:a16="http://schemas.microsoft.com/office/drawing/2014/main" id="{F6DA98BD-CAD2-EAB7-49E3-B6C60B4EE9E5}"/>
                    </a:ext>
                  </a:extLst>
                </p:cNvPr>
                <p:cNvSpPr txBox="1"/>
                <p:nvPr/>
              </p:nvSpPr>
              <p:spPr>
                <a:xfrm>
                  <a:off x="7741706" y="3556078"/>
                  <a:ext cx="1554480" cy="307777"/>
                </a:xfrm>
                <a:prstGeom prst="rect">
                  <a:avLst/>
                </a:prstGeom>
                <a:solidFill>
                  <a:srgbClr val="4472C4">
                    <a:lumMod val="20000"/>
                    <a:lumOff val="80000"/>
                  </a:srgbClr>
                </a:solidFill>
                <a:ln>
                  <a:solidFill>
                    <a:srgbClr val="134B8E"/>
                  </a:solidFill>
                </a:ln>
              </p:spPr>
              <p:txBody>
                <a:bodyPr wrap="square" rtlCol="0">
                  <a:spAutoFit/>
                </a:bodyPr>
                <a:lstStyle/>
                <a:p>
                  <a:pPr algn="ctr">
                    <a:defRPr/>
                  </a:pPr>
                  <a:r>
                    <a:rPr lang="en-US" sz="1400" kern="0" dirty="0">
                      <a:solidFill>
                        <a:prstClr val="black"/>
                      </a:solidFill>
                      <a:latin typeface="Arial" panose="020B0604020202020204" pitchFamily="34" charset="0"/>
                      <a:cs typeface="Arial" panose="020B0604020202020204" pitchFamily="34" charset="0"/>
                    </a:rPr>
                    <a:t>Training Digs</a:t>
                  </a:r>
                </a:p>
              </p:txBody>
            </p:sp>
            <p:sp>
              <p:nvSpPr>
                <p:cNvPr id="47" name="TextBox 46">
                  <a:extLst>
                    <a:ext uri="{FF2B5EF4-FFF2-40B4-BE49-F238E27FC236}">
                      <a16:creationId xmlns:a16="http://schemas.microsoft.com/office/drawing/2014/main" id="{3A933478-8C1B-F5F3-96E6-1006FC34B05F}"/>
                    </a:ext>
                  </a:extLst>
                </p:cNvPr>
                <p:cNvSpPr txBox="1"/>
                <p:nvPr/>
              </p:nvSpPr>
              <p:spPr>
                <a:xfrm>
                  <a:off x="7741706" y="4125062"/>
                  <a:ext cx="1554480" cy="523220"/>
                </a:xfrm>
                <a:prstGeom prst="rect">
                  <a:avLst/>
                </a:prstGeom>
                <a:noFill/>
                <a:ln>
                  <a:solidFill>
                    <a:srgbClr val="134B8E"/>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Site-specific Library Finalized</a:t>
                  </a:r>
                </a:p>
              </p:txBody>
            </p:sp>
            <p:sp>
              <p:nvSpPr>
                <p:cNvPr id="48" name="TextBox 47">
                  <a:extLst>
                    <a:ext uri="{FF2B5EF4-FFF2-40B4-BE49-F238E27FC236}">
                      <a16:creationId xmlns:a16="http://schemas.microsoft.com/office/drawing/2014/main" id="{2A794079-8690-5B18-CC5E-1E0122A4E722}"/>
                    </a:ext>
                  </a:extLst>
                </p:cNvPr>
                <p:cNvSpPr txBox="1"/>
                <p:nvPr/>
              </p:nvSpPr>
              <p:spPr>
                <a:xfrm>
                  <a:off x="7650266" y="4909489"/>
                  <a:ext cx="1737360" cy="307777"/>
                </a:xfrm>
                <a:prstGeom prst="rect">
                  <a:avLst/>
                </a:prstGeom>
                <a:noFill/>
                <a:ln>
                  <a:solidFill>
                    <a:srgbClr val="134B8E"/>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Prioritized Dig List</a:t>
                  </a:r>
                </a:p>
              </p:txBody>
            </p:sp>
            <p:sp>
              <p:nvSpPr>
                <p:cNvPr id="49" name="Flowchart: Decision 48">
                  <a:extLst>
                    <a:ext uri="{FF2B5EF4-FFF2-40B4-BE49-F238E27FC236}">
                      <a16:creationId xmlns:a16="http://schemas.microsoft.com/office/drawing/2014/main" id="{A169A152-A347-2EDB-B8AC-794C81A28848}"/>
                    </a:ext>
                  </a:extLst>
                </p:cNvPr>
                <p:cNvSpPr/>
                <p:nvPr/>
              </p:nvSpPr>
              <p:spPr>
                <a:xfrm>
                  <a:off x="7879703" y="5478472"/>
                  <a:ext cx="1278487" cy="988445"/>
                </a:xfrm>
                <a:prstGeom prst="flowChartDecision">
                  <a:avLst/>
                </a:prstGeom>
                <a:solidFill>
                  <a:srgbClr val="134B8E"/>
                </a:solidFill>
                <a:ln w="12700" cap="flat" cmpd="sng" algn="ctr">
                  <a:solidFill>
                    <a:srgbClr val="134B8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One-Pass DUA</a:t>
                  </a:r>
                </a:p>
              </p:txBody>
            </p:sp>
          </p:grpSp>
        </p:grpSp>
      </p:grpSp>
      <p:sp>
        <p:nvSpPr>
          <p:cNvPr id="54" name="TextBox 53">
            <a:extLst>
              <a:ext uri="{FF2B5EF4-FFF2-40B4-BE49-F238E27FC236}">
                <a16:creationId xmlns:a16="http://schemas.microsoft.com/office/drawing/2014/main" id="{70BA292D-84F8-3FDE-6762-FFABC952351B}"/>
              </a:ext>
            </a:extLst>
          </p:cNvPr>
          <p:cNvSpPr txBox="1"/>
          <p:nvPr/>
        </p:nvSpPr>
        <p:spPr>
          <a:xfrm>
            <a:off x="1857644" y="1066940"/>
            <a:ext cx="2743200" cy="338554"/>
          </a:xfrm>
          <a:prstGeom prst="rect">
            <a:avLst/>
          </a:prstGeom>
          <a:noFill/>
        </p:spPr>
        <p:txBody>
          <a:bodyPr wrap="square" rtlCol="0">
            <a:spAutoFit/>
          </a:bodyPr>
          <a:lstStyle/>
          <a:p>
            <a:pPr algn="ctr"/>
            <a:r>
              <a:rPr lang="en-US" sz="1600" b="1" i="1" dirty="0">
                <a:solidFill>
                  <a:schemeClr val="tx1">
                    <a:lumMod val="65000"/>
                    <a:lumOff val="35000"/>
                  </a:schemeClr>
                </a:solidFill>
                <a:latin typeface="Arial Narrow" panose="020B0606020202030204" pitchFamily="34" charset="0"/>
              </a:rPr>
              <a:t>Cued Workflow</a:t>
            </a:r>
          </a:p>
        </p:txBody>
      </p:sp>
      <p:sp>
        <p:nvSpPr>
          <p:cNvPr id="55" name="TextBox 54">
            <a:extLst>
              <a:ext uri="{FF2B5EF4-FFF2-40B4-BE49-F238E27FC236}">
                <a16:creationId xmlns:a16="http://schemas.microsoft.com/office/drawing/2014/main" id="{F0D1CF00-5655-3C98-CDD8-979E8AD4CC58}"/>
              </a:ext>
            </a:extLst>
          </p:cNvPr>
          <p:cNvSpPr txBox="1"/>
          <p:nvPr/>
        </p:nvSpPr>
        <p:spPr>
          <a:xfrm>
            <a:off x="7963683" y="1066940"/>
            <a:ext cx="2743200" cy="338554"/>
          </a:xfrm>
          <a:prstGeom prst="rect">
            <a:avLst/>
          </a:prstGeom>
          <a:noFill/>
        </p:spPr>
        <p:txBody>
          <a:bodyPr wrap="square" rtlCol="0">
            <a:spAutoFit/>
          </a:bodyPr>
          <a:lstStyle/>
          <a:p>
            <a:pPr algn="ctr"/>
            <a:r>
              <a:rPr lang="en-US" sz="1600" b="1" i="1" dirty="0">
                <a:solidFill>
                  <a:schemeClr val="tx1">
                    <a:lumMod val="65000"/>
                    <a:lumOff val="35000"/>
                  </a:schemeClr>
                </a:solidFill>
                <a:latin typeface="Arial Narrow" panose="020B0606020202030204" pitchFamily="34" charset="0"/>
              </a:rPr>
              <a:t>One-Pass Workflow</a:t>
            </a:r>
          </a:p>
        </p:txBody>
      </p:sp>
      <p:cxnSp>
        <p:nvCxnSpPr>
          <p:cNvPr id="57" name="Straight Connector 56">
            <a:extLst>
              <a:ext uri="{FF2B5EF4-FFF2-40B4-BE49-F238E27FC236}">
                <a16:creationId xmlns:a16="http://schemas.microsoft.com/office/drawing/2014/main" id="{1988D586-D2FD-7A03-AFB1-E435C08DEFC2}"/>
              </a:ext>
            </a:extLst>
          </p:cNvPr>
          <p:cNvCxnSpPr>
            <a:cxnSpLocks/>
          </p:cNvCxnSpPr>
          <p:nvPr/>
        </p:nvCxnSpPr>
        <p:spPr>
          <a:xfrm>
            <a:off x="7126594" y="1179040"/>
            <a:ext cx="0" cy="5287877"/>
          </a:xfrm>
          <a:prstGeom prst="line">
            <a:avLst/>
          </a:prstGeom>
          <a:ln>
            <a:solidFill>
              <a:srgbClr val="134B8E"/>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6EAAFAB0-7D30-8C5C-DCFB-876A05047AFC}"/>
              </a:ext>
            </a:extLst>
          </p:cNvPr>
          <p:cNvSpPr/>
          <p:nvPr/>
        </p:nvSpPr>
        <p:spPr>
          <a:xfrm>
            <a:off x="2544975" y="1324195"/>
            <a:ext cx="1988224" cy="1203105"/>
          </a:xfrm>
          <a:prstGeom prst="ellipse">
            <a:avLst/>
          </a:prstGeom>
          <a:noFill/>
          <a:ln w="666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Oval 14">
            <a:extLst>
              <a:ext uri="{FF2B5EF4-FFF2-40B4-BE49-F238E27FC236}">
                <a16:creationId xmlns:a16="http://schemas.microsoft.com/office/drawing/2014/main" id="{D90D3623-3F92-7EDC-0212-BAF0D1B07C02}"/>
              </a:ext>
            </a:extLst>
          </p:cNvPr>
          <p:cNvSpPr/>
          <p:nvPr/>
        </p:nvSpPr>
        <p:spPr>
          <a:xfrm>
            <a:off x="317366" y="4210079"/>
            <a:ext cx="1988224" cy="1203105"/>
          </a:xfrm>
          <a:prstGeom prst="ellipse">
            <a:avLst/>
          </a:prstGeom>
          <a:noFill/>
          <a:ln w="666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7" name="Text Placeholder 4">
            <a:extLst>
              <a:ext uri="{FF2B5EF4-FFF2-40B4-BE49-F238E27FC236}">
                <a16:creationId xmlns:a16="http://schemas.microsoft.com/office/drawing/2014/main" id="{4BAF6A00-03CF-8718-AA92-34102E00E897}"/>
              </a:ext>
            </a:extLst>
          </p:cNvPr>
          <p:cNvSpPr>
            <a:spLocks noGrp="1"/>
          </p:cNvSpPr>
          <p:nvPr>
            <p:ph type="body" sz="quarter" idx="13"/>
          </p:nvPr>
        </p:nvSpPr>
        <p:spPr>
          <a:xfrm>
            <a:off x="429768" y="6593205"/>
            <a:ext cx="4114800" cy="274320"/>
          </a:xfrm>
        </p:spPr>
        <p:txBody>
          <a:bodyPr>
            <a:normAutofit lnSpcReduction="10000"/>
          </a:bodyPr>
          <a:lstStyle/>
          <a:p>
            <a:r>
              <a:rPr lang="en-US" dirty="0"/>
              <a:t>One-Pass AGC Overview</a:t>
            </a:r>
          </a:p>
        </p:txBody>
      </p:sp>
    </p:spTree>
    <p:extLst>
      <p:ext uri="{BB962C8B-B14F-4D97-AF65-F5344CB8AC3E}">
        <p14:creationId xmlns:p14="http://schemas.microsoft.com/office/powerpoint/2010/main" val="33165846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800871-77E8-6D65-4F77-784649527776}"/>
              </a:ext>
            </a:extLst>
          </p:cNvPr>
          <p:cNvSpPr>
            <a:spLocks noGrp="1"/>
          </p:cNvSpPr>
          <p:nvPr>
            <p:ph type="title"/>
          </p:nvPr>
        </p:nvSpPr>
        <p:spPr/>
        <p:txBody>
          <a:bodyPr/>
          <a:lstStyle/>
          <a:p>
            <a:r>
              <a:rPr lang="en-US" dirty="0"/>
              <a:t>AGC Sensors Commercially Available</a:t>
            </a:r>
          </a:p>
        </p:txBody>
      </p:sp>
      <p:sp>
        <p:nvSpPr>
          <p:cNvPr id="12" name="Content Placeholder 11">
            <a:extLst>
              <a:ext uri="{FF2B5EF4-FFF2-40B4-BE49-F238E27FC236}">
                <a16:creationId xmlns:a16="http://schemas.microsoft.com/office/drawing/2014/main" id="{30FE8A94-0DB0-C836-DDD3-B2E9FED70482}"/>
              </a:ext>
            </a:extLst>
          </p:cNvPr>
          <p:cNvSpPr>
            <a:spLocks noGrp="1"/>
          </p:cNvSpPr>
          <p:nvPr>
            <p:ph sz="half" idx="1"/>
          </p:nvPr>
        </p:nvSpPr>
        <p:spPr>
          <a:xfrm>
            <a:off x="139700" y="1134538"/>
            <a:ext cx="8039100" cy="5126561"/>
          </a:xfrm>
        </p:spPr>
        <p:txBody>
          <a:bodyPr>
            <a:normAutofit fontScale="62500" lnSpcReduction="20000"/>
          </a:bodyPr>
          <a:lstStyle/>
          <a:p>
            <a:pPr marL="0" indent="0">
              <a:lnSpc>
                <a:spcPct val="110000"/>
              </a:lnSpc>
              <a:buNone/>
            </a:pPr>
            <a:r>
              <a:rPr lang="en-US" sz="4000" b="1" u="sng" dirty="0"/>
              <a:t>Detect-then-Cue AGC Sensors</a:t>
            </a:r>
          </a:p>
          <a:p>
            <a:pPr>
              <a:lnSpc>
                <a:spcPct val="110000"/>
              </a:lnSpc>
            </a:pPr>
            <a:r>
              <a:rPr lang="en-US" sz="4000" dirty="0"/>
              <a:t>TEMSENSE: used at MCB Quantico</a:t>
            </a:r>
          </a:p>
          <a:p>
            <a:pPr lvl="1">
              <a:lnSpc>
                <a:spcPct val="110000"/>
              </a:lnSpc>
            </a:pPr>
            <a:r>
              <a:rPr lang="en-US" sz="2900" dirty="0"/>
              <a:t>Firm vendor requirements for its use; very specific training</a:t>
            </a:r>
          </a:p>
          <a:p>
            <a:pPr lvl="1">
              <a:lnSpc>
                <a:spcPct val="110000"/>
              </a:lnSpc>
            </a:pPr>
            <a:r>
              <a:rPr lang="en-US" sz="2900" dirty="0"/>
              <a:t>Vendor is knowledgeable and generally responsive/supportive</a:t>
            </a:r>
          </a:p>
          <a:p>
            <a:pPr lvl="1">
              <a:lnSpc>
                <a:spcPct val="110000"/>
              </a:lnSpc>
            </a:pPr>
            <a:r>
              <a:rPr lang="en-US" sz="2900" dirty="0"/>
              <a:t>Currently only a single unit available for rent</a:t>
            </a:r>
          </a:p>
          <a:p>
            <a:pPr lvl="1">
              <a:lnSpc>
                <a:spcPct val="110000"/>
              </a:lnSpc>
            </a:pPr>
            <a:r>
              <a:rPr lang="en-US" sz="2900" dirty="0"/>
              <a:t>Good in similar environments to EM61</a:t>
            </a:r>
          </a:p>
          <a:p>
            <a:pPr>
              <a:lnSpc>
                <a:spcPct val="110000"/>
              </a:lnSpc>
            </a:pPr>
            <a:r>
              <a:rPr lang="en-US" sz="4000" dirty="0"/>
              <a:t>MetalMapper 2x2: used on many Navy and Army sites</a:t>
            </a:r>
          </a:p>
          <a:p>
            <a:pPr lvl="1">
              <a:lnSpc>
                <a:spcPct val="110000"/>
              </a:lnSpc>
            </a:pPr>
            <a:r>
              <a:rPr lang="en-US" sz="3000" dirty="0"/>
              <a:t>Known to have “issues,” difficulties on some sites</a:t>
            </a:r>
          </a:p>
          <a:p>
            <a:pPr lvl="1">
              <a:lnSpc>
                <a:spcPct val="110000"/>
              </a:lnSpc>
            </a:pPr>
            <a:r>
              <a:rPr lang="en-US" sz="3000" dirty="0"/>
              <a:t>Limited technical support at times</a:t>
            </a:r>
          </a:p>
          <a:p>
            <a:pPr lvl="1">
              <a:lnSpc>
                <a:spcPct val="110000"/>
              </a:lnSpc>
            </a:pPr>
            <a:r>
              <a:rPr lang="en-US" sz="3000" dirty="0"/>
              <a:t>Only a few units available for rent</a:t>
            </a:r>
          </a:p>
          <a:p>
            <a:pPr lvl="1">
              <a:lnSpc>
                <a:spcPct val="110000"/>
              </a:lnSpc>
            </a:pPr>
            <a:r>
              <a:rPr lang="en-US" sz="3000" dirty="0"/>
              <a:t>Good in similar environments to EM61</a:t>
            </a:r>
          </a:p>
          <a:p>
            <a:pPr>
              <a:lnSpc>
                <a:spcPct val="110000"/>
              </a:lnSpc>
            </a:pPr>
            <a:r>
              <a:rPr lang="en-US" sz="4000" dirty="0"/>
              <a:t>MPV: smaller, agile, person-portable</a:t>
            </a:r>
          </a:p>
          <a:p>
            <a:pPr lvl="1">
              <a:lnSpc>
                <a:spcPct val="110000"/>
              </a:lnSpc>
            </a:pPr>
            <a:r>
              <a:rPr lang="en-US" sz="3000" dirty="0"/>
              <a:t>Several for rent, have been in demand</a:t>
            </a:r>
          </a:p>
          <a:p>
            <a:pPr lvl="1">
              <a:lnSpc>
                <a:spcPct val="110000"/>
              </a:lnSpc>
            </a:pPr>
            <a:r>
              <a:rPr lang="en-US" sz="3000" dirty="0"/>
              <a:t>Good for sites with limited accessibility</a:t>
            </a:r>
          </a:p>
        </p:txBody>
      </p:sp>
      <p:grpSp>
        <p:nvGrpSpPr>
          <p:cNvPr id="34" name="Group 33">
            <a:extLst>
              <a:ext uri="{FF2B5EF4-FFF2-40B4-BE49-F238E27FC236}">
                <a16:creationId xmlns:a16="http://schemas.microsoft.com/office/drawing/2014/main" id="{CD13B85F-64DD-F082-F0EB-E9FF6CCDF354}"/>
              </a:ext>
            </a:extLst>
          </p:cNvPr>
          <p:cNvGrpSpPr>
            <a:grpSpLocks noChangeAspect="1"/>
          </p:cNvGrpSpPr>
          <p:nvPr/>
        </p:nvGrpSpPr>
        <p:grpSpPr>
          <a:xfrm>
            <a:off x="8503920" y="1353994"/>
            <a:ext cx="3483864" cy="2601287"/>
            <a:chOff x="548231" y="5152445"/>
            <a:chExt cx="2326820" cy="1737360"/>
          </a:xfrm>
        </p:grpSpPr>
        <p:pic>
          <p:nvPicPr>
            <p:cNvPr id="20" name="Picture 19">
              <a:extLst>
                <a:ext uri="{FF2B5EF4-FFF2-40B4-BE49-F238E27FC236}">
                  <a16:creationId xmlns:a16="http://schemas.microsoft.com/office/drawing/2014/main" id="{12C7E2E2-B8CF-2C94-7961-B01BB879B21F}"/>
                </a:ext>
              </a:extLst>
            </p:cNvPr>
            <p:cNvPicPr>
              <a:picLocks noChangeAspect="1"/>
            </p:cNvPicPr>
            <p:nvPr/>
          </p:nvPicPr>
          <p:blipFill>
            <a:blip r:embed="rId3"/>
            <a:stretch>
              <a:fillRect/>
            </a:stretch>
          </p:blipFill>
          <p:spPr>
            <a:xfrm>
              <a:off x="548231" y="5152445"/>
              <a:ext cx="2326820" cy="1737360"/>
            </a:xfrm>
            <a:prstGeom prst="rect">
              <a:avLst/>
            </a:prstGeom>
            <a:ln>
              <a:noFill/>
            </a:ln>
            <a:effectLst>
              <a:outerShdw blurRad="152400" dist="76200" dir="2700000" algn="tl" rotWithShape="0">
                <a:prstClr val="black">
                  <a:alpha val="30000"/>
                </a:prstClr>
              </a:outerShdw>
            </a:effectLst>
          </p:spPr>
        </p:pic>
        <p:sp>
          <p:nvSpPr>
            <p:cNvPr id="21" name="TextBox 20">
              <a:extLst>
                <a:ext uri="{FF2B5EF4-FFF2-40B4-BE49-F238E27FC236}">
                  <a16:creationId xmlns:a16="http://schemas.microsoft.com/office/drawing/2014/main" id="{5636DF36-6AA4-DAB9-C0C9-A05B0FE74D7B}"/>
                </a:ext>
              </a:extLst>
            </p:cNvPr>
            <p:cNvSpPr txBox="1"/>
            <p:nvPr/>
          </p:nvSpPr>
          <p:spPr>
            <a:xfrm>
              <a:off x="548231" y="5152445"/>
              <a:ext cx="673372" cy="205560"/>
            </a:xfrm>
            <a:prstGeom prst="rect">
              <a:avLst/>
            </a:prstGeom>
            <a:solidFill>
              <a:srgbClr val="134B8E">
                <a:alpha val="85000"/>
              </a:srgbClr>
            </a:solidFill>
          </p:spPr>
          <p:txBody>
            <a:bodyPr wrap="square" rtlCol="0">
              <a:spAutoFit/>
            </a:bodyPr>
            <a:lstStyle/>
            <a:p>
              <a:r>
                <a:rPr lang="en-US" sz="1400" b="1" dirty="0">
                  <a:solidFill>
                    <a:schemeClr val="bg1"/>
                  </a:solidFill>
                  <a:latin typeface="Arial Narrow" panose="020B0606020202030204" pitchFamily="34" charset="0"/>
                </a:rPr>
                <a:t>TEMSENSE</a:t>
              </a:r>
            </a:p>
          </p:txBody>
        </p:sp>
      </p:grpSp>
      <p:grpSp>
        <p:nvGrpSpPr>
          <p:cNvPr id="36" name="Group 35">
            <a:extLst>
              <a:ext uri="{FF2B5EF4-FFF2-40B4-BE49-F238E27FC236}">
                <a16:creationId xmlns:a16="http://schemas.microsoft.com/office/drawing/2014/main" id="{A3813140-F988-1340-244D-D9664073B1D7}"/>
              </a:ext>
            </a:extLst>
          </p:cNvPr>
          <p:cNvGrpSpPr>
            <a:grpSpLocks noChangeAspect="1"/>
          </p:cNvGrpSpPr>
          <p:nvPr/>
        </p:nvGrpSpPr>
        <p:grpSpPr>
          <a:xfrm>
            <a:off x="8503920" y="4114800"/>
            <a:ext cx="3479472" cy="2286000"/>
            <a:chOff x="4965351" y="5152445"/>
            <a:chExt cx="2087683" cy="1371600"/>
          </a:xfrm>
        </p:grpSpPr>
        <p:pic>
          <p:nvPicPr>
            <p:cNvPr id="23" name="Picture 22">
              <a:extLst>
                <a:ext uri="{FF2B5EF4-FFF2-40B4-BE49-F238E27FC236}">
                  <a16:creationId xmlns:a16="http://schemas.microsoft.com/office/drawing/2014/main" id="{5FCE05B8-514D-A289-090F-82E0BD9D136D}"/>
                </a:ext>
              </a:extLst>
            </p:cNvPr>
            <p:cNvPicPr>
              <a:picLocks noChangeAspect="1"/>
            </p:cNvPicPr>
            <p:nvPr/>
          </p:nvPicPr>
          <p:blipFill rotWithShape="1">
            <a:blip r:embed="rId4"/>
            <a:srcRect b="6066"/>
            <a:stretch/>
          </p:blipFill>
          <p:spPr>
            <a:xfrm>
              <a:off x="4965351" y="5152445"/>
              <a:ext cx="2087683" cy="1371600"/>
            </a:xfrm>
            <a:prstGeom prst="rect">
              <a:avLst/>
            </a:prstGeom>
            <a:ln>
              <a:noFill/>
            </a:ln>
            <a:effectLst>
              <a:outerShdw blurRad="152400" dist="76200" dir="2700000" algn="tl" rotWithShape="0">
                <a:prstClr val="black">
                  <a:alpha val="30000"/>
                </a:prstClr>
              </a:outerShdw>
            </a:effectLst>
          </p:spPr>
        </p:pic>
        <p:sp>
          <p:nvSpPr>
            <p:cNvPr id="24" name="TextBox 23">
              <a:extLst>
                <a:ext uri="{FF2B5EF4-FFF2-40B4-BE49-F238E27FC236}">
                  <a16:creationId xmlns:a16="http://schemas.microsoft.com/office/drawing/2014/main" id="{E02929D3-8C78-5C3B-B37A-C7B37DB12480}"/>
                </a:ext>
              </a:extLst>
            </p:cNvPr>
            <p:cNvSpPr txBox="1"/>
            <p:nvPr/>
          </p:nvSpPr>
          <p:spPr>
            <a:xfrm>
              <a:off x="4965352" y="5152445"/>
              <a:ext cx="319921" cy="184666"/>
            </a:xfrm>
            <a:prstGeom prst="rect">
              <a:avLst/>
            </a:prstGeom>
            <a:solidFill>
              <a:srgbClr val="134B8E">
                <a:alpha val="85000"/>
              </a:srgbClr>
            </a:solidFill>
          </p:spPr>
          <p:txBody>
            <a:bodyPr wrap="square" rtlCol="0">
              <a:spAutoFit/>
            </a:bodyPr>
            <a:lstStyle/>
            <a:p>
              <a:r>
                <a:rPr lang="en-US" sz="1400" b="1" dirty="0">
                  <a:solidFill>
                    <a:schemeClr val="bg1"/>
                  </a:solidFill>
                  <a:latin typeface="Arial Narrow" panose="020B0606020202030204" pitchFamily="34" charset="0"/>
                </a:rPr>
                <a:t>MPV</a:t>
              </a:r>
            </a:p>
          </p:txBody>
        </p:sp>
      </p:grpSp>
      <p:grpSp>
        <p:nvGrpSpPr>
          <p:cNvPr id="35" name="Group 34">
            <a:extLst>
              <a:ext uri="{FF2B5EF4-FFF2-40B4-BE49-F238E27FC236}">
                <a16:creationId xmlns:a16="http://schemas.microsoft.com/office/drawing/2014/main" id="{D54BE065-9267-C776-EA3C-9C496F3AC70C}"/>
              </a:ext>
            </a:extLst>
          </p:cNvPr>
          <p:cNvGrpSpPr>
            <a:grpSpLocks noChangeAspect="1"/>
          </p:cNvGrpSpPr>
          <p:nvPr/>
        </p:nvGrpSpPr>
        <p:grpSpPr>
          <a:xfrm>
            <a:off x="5883257" y="4114800"/>
            <a:ext cx="2458103" cy="2286000"/>
            <a:chOff x="2902923" y="5152445"/>
            <a:chExt cx="1474863" cy="1371600"/>
          </a:xfrm>
        </p:grpSpPr>
        <p:pic>
          <p:nvPicPr>
            <p:cNvPr id="29" name="Picture 28">
              <a:extLst>
                <a:ext uri="{FF2B5EF4-FFF2-40B4-BE49-F238E27FC236}">
                  <a16:creationId xmlns:a16="http://schemas.microsoft.com/office/drawing/2014/main" id="{CA7CFCAD-9A8B-0219-85FA-7EBC8D9841D7}"/>
                </a:ext>
              </a:extLst>
            </p:cNvPr>
            <p:cNvPicPr>
              <a:picLocks noChangeAspect="1"/>
            </p:cNvPicPr>
            <p:nvPr/>
          </p:nvPicPr>
          <p:blipFill rotWithShape="1">
            <a:blip r:embed="rId5"/>
            <a:srcRect l="3970" r="31054"/>
            <a:stretch/>
          </p:blipFill>
          <p:spPr>
            <a:xfrm>
              <a:off x="2902923" y="5152445"/>
              <a:ext cx="1474863" cy="1371600"/>
            </a:xfrm>
            <a:prstGeom prst="rect">
              <a:avLst/>
            </a:prstGeom>
            <a:ln>
              <a:noFill/>
            </a:ln>
            <a:effectLst>
              <a:outerShdw blurRad="152400" dist="76200" dir="2700000" algn="tl" rotWithShape="0">
                <a:prstClr val="black">
                  <a:alpha val="30000"/>
                </a:prstClr>
              </a:outerShdw>
            </a:effectLst>
          </p:spPr>
        </p:pic>
        <p:sp>
          <p:nvSpPr>
            <p:cNvPr id="30" name="TextBox 29">
              <a:extLst>
                <a:ext uri="{FF2B5EF4-FFF2-40B4-BE49-F238E27FC236}">
                  <a16:creationId xmlns:a16="http://schemas.microsoft.com/office/drawing/2014/main" id="{3D3E05C5-ADDF-874A-D0FA-B2BE1498D648}"/>
                </a:ext>
              </a:extLst>
            </p:cNvPr>
            <p:cNvSpPr txBox="1"/>
            <p:nvPr/>
          </p:nvSpPr>
          <p:spPr>
            <a:xfrm>
              <a:off x="2902923" y="5152445"/>
              <a:ext cx="435853" cy="184666"/>
            </a:xfrm>
            <a:prstGeom prst="rect">
              <a:avLst/>
            </a:prstGeom>
            <a:solidFill>
              <a:srgbClr val="134B8E">
                <a:alpha val="85000"/>
              </a:srgbClr>
            </a:solidFill>
          </p:spPr>
          <p:txBody>
            <a:bodyPr wrap="square" rtlCol="0">
              <a:spAutoFit/>
            </a:bodyPr>
            <a:lstStyle/>
            <a:p>
              <a:r>
                <a:rPr lang="en-US" sz="1400" b="1" dirty="0">
                  <a:solidFill>
                    <a:schemeClr val="bg1"/>
                  </a:solidFill>
                  <a:latin typeface="Arial Narrow" panose="020B0606020202030204" pitchFamily="34" charset="0"/>
                </a:rPr>
                <a:t>MM 2x2</a:t>
              </a:r>
            </a:p>
          </p:txBody>
        </p:sp>
      </p:grpSp>
      <p:sp>
        <p:nvSpPr>
          <p:cNvPr id="2" name="TextBox 1">
            <a:extLst>
              <a:ext uri="{FF2B5EF4-FFF2-40B4-BE49-F238E27FC236}">
                <a16:creationId xmlns:a16="http://schemas.microsoft.com/office/drawing/2014/main" id="{B6EEFC4E-FBA6-536A-40D7-9D3425C410D6}"/>
              </a:ext>
            </a:extLst>
          </p:cNvPr>
          <p:cNvSpPr txBox="1"/>
          <p:nvPr/>
        </p:nvSpPr>
        <p:spPr>
          <a:xfrm>
            <a:off x="429768" y="6215654"/>
            <a:ext cx="3095165" cy="307777"/>
          </a:xfrm>
          <a:prstGeom prst="rect">
            <a:avLst/>
          </a:prstGeom>
          <a:noFill/>
        </p:spPr>
        <p:txBody>
          <a:bodyPr wrap="square" rtlCol="0">
            <a:spAutoFit/>
          </a:bodyPr>
          <a:lstStyle/>
          <a:p>
            <a:r>
              <a:rPr lang="en-US" sz="1400" dirty="0">
                <a:solidFill>
                  <a:schemeClr val="tx1">
                    <a:lumMod val="75000"/>
                    <a:lumOff val="25000"/>
                  </a:schemeClr>
                </a:solidFill>
                <a:latin typeface="Arial" panose="020B0604020202020204" pitchFamily="34" charset="0"/>
                <a:cs typeface="Arial" panose="020B0604020202020204" pitchFamily="34" charset="0"/>
              </a:rPr>
              <a:t>MPV: Man Portable Vector</a:t>
            </a:r>
          </a:p>
        </p:txBody>
      </p:sp>
      <p:sp>
        <p:nvSpPr>
          <p:cNvPr id="5" name="Text Placeholder 4">
            <a:extLst>
              <a:ext uri="{FF2B5EF4-FFF2-40B4-BE49-F238E27FC236}">
                <a16:creationId xmlns:a16="http://schemas.microsoft.com/office/drawing/2014/main" id="{8DC12A1A-B351-9494-4DB0-67AA4D7BAFC2}"/>
              </a:ext>
            </a:extLst>
          </p:cNvPr>
          <p:cNvSpPr>
            <a:spLocks noGrp="1"/>
          </p:cNvSpPr>
          <p:nvPr>
            <p:ph type="body" sz="quarter" idx="13"/>
          </p:nvPr>
        </p:nvSpPr>
        <p:spPr>
          <a:xfrm>
            <a:off x="429768" y="6593205"/>
            <a:ext cx="4114800" cy="274320"/>
          </a:xfrm>
        </p:spPr>
        <p:txBody>
          <a:bodyPr/>
          <a:lstStyle/>
          <a:p>
            <a:r>
              <a:rPr lang="en-US" dirty="0"/>
              <a:t>One-Pass AGC Overview</a:t>
            </a:r>
          </a:p>
        </p:txBody>
      </p:sp>
      <p:sp>
        <p:nvSpPr>
          <p:cNvPr id="3" name="TextBox 2">
            <a:extLst>
              <a:ext uri="{FF2B5EF4-FFF2-40B4-BE49-F238E27FC236}">
                <a16:creationId xmlns:a16="http://schemas.microsoft.com/office/drawing/2014/main" id="{E4C5D935-168C-DF54-3E11-7BD79C5C18DF}"/>
              </a:ext>
            </a:extLst>
          </p:cNvPr>
          <p:cNvSpPr txBox="1"/>
          <p:nvPr/>
        </p:nvSpPr>
        <p:spPr>
          <a:xfrm>
            <a:off x="7322820" y="6126480"/>
            <a:ext cx="1119217" cy="307777"/>
          </a:xfrm>
          <a:prstGeom prst="rect">
            <a:avLst/>
          </a:prstGeom>
          <a:noFill/>
        </p:spPr>
        <p:txBody>
          <a:bodyPr wrap="none" rtlCol="0">
            <a:spAutoFit/>
          </a:bodyPr>
          <a:lstStyle/>
          <a:p>
            <a:r>
              <a:rPr lang="en-US" sz="1400" dirty="0">
                <a:solidFill>
                  <a:schemeClr val="bg1"/>
                </a:solidFill>
                <a:latin typeface="Arial Narrow" panose="020B0606020202030204" pitchFamily="34" charset="0"/>
              </a:rPr>
              <a:t>(Jacobs 2023)</a:t>
            </a:r>
          </a:p>
        </p:txBody>
      </p:sp>
      <p:sp>
        <p:nvSpPr>
          <p:cNvPr id="4" name="TextBox 3">
            <a:extLst>
              <a:ext uri="{FF2B5EF4-FFF2-40B4-BE49-F238E27FC236}">
                <a16:creationId xmlns:a16="http://schemas.microsoft.com/office/drawing/2014/main" id="{B0EA8E65-8E02-6AD9-32F4-BFB6AB446C7A}"/>
              </a:ext>
            </a:extLst>
          </p:cNvPr>
          <p:cNvSpPr txBox="1"/>
          <p:nvPr/>
        </p:nvSpPr>
        <p:spPr>
          <a:xfrm>
            <a:off x="10607040" y="3647504"/>
            <a:ext cx="1380506" cy="307777"/>
          </a:xfrm>
          <a:prstGeom prst="rect">
            <a:avLst/>
          </a:prstGeom>
          <a:noFill/>
        </p:spPr>
        <p:txBody>
          <a:bodyPr wrap="none" rtlCol="0">
            <a:spAutoFit/>
          </a:bodyPr>
          <a:lstStyle/>
          <a:p>
            <a:r>
              <a:rPr lang="en-US" sz="1400" dirty="0">
                <a:solidFill>
                  <a:schemeClr val="bg1"/>
                </a:solidFill>
                <a:latin typeface="Arial Narrow" panose="020B0606020202030204" pitchFamily="34" charset="0"/>
              </a:rPr>
              <a:t>(TEMSense 2023)</a:t>
            </a:r>
          </a:p>
        </p:txBody>
      </p:sp>
      <p:sp>
        <p:nvSpPr>
          <p:cNvPr id="7" name="TextBox 6">
            <a:extLst>
              <a:ext uri="{FF2B5EF4-FFF2-40B4-BE49-F238E27FC236}">
                <a16:creationId xmlns:a16="http://schemas.microsoft.com/office/drawing/2014/main" id="{D13EB8A9-2552-E3C9-95FE-FFEAF80B565C}"/>
              </a:ext>
            </a:extLst>
          </p:cNvPr>
          <p:cNvSpPr txBox="1"/>
          <p:nvPr/>
        </p:nvSpPr>
        <p:spPr>
          <a:xfrm>
            <a:off x="11155680" y="6126480"/>
            <a:ext cx="772969" cy="307777"/>
          </a:xfrm>
          <a:prstGeom prst="rect">
            <a:avLst/>
          </a:prstGeom>
          <a:noFill/>
        </p:spPr>
        <p:txBody>
          <a:bodyPr wrap="square" rtlCol="0">
            <a:spAutoFit/>
          </a:bodyPr>
          <a:lstStyle/>
          <a:p>
            <a:r>
              <a:rPr lang="en-US" sz="1400" dirty="0">
                <a:solidFill>
                  <a:schemeClr val="bg1"/>
                </a:solidFill>
                <a:latin typeface="Arial Narrow" panose="020B0606020202030204" pitchFamily="34" charset="0"/>
              </a:rPr>
              <a:t>(ESTCP)</a:t>
            </a:r>
          </a:p>
        </p:txBody>
      </p:sp>
    </p:spTree>
    <p:extLst>
      <p:ext uri="{BB962C8B-B14F-4D97-AF65-F5344CB8AC3E}">
        <p14:creationId xmlns:p14="http://schemas.microsoft.com/office/powerpoint/2010/main" val="29197264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800871-77E8-6D65-4F77-784649527776}"/>
              </a:ext>
            </a:extLst>
          </p:cNvPr>
          <p:cNvSpPr>
            <a:spLocks noGrp="1"/>
          </p:cNvSpPr>
          <p:nvPr>
            <p:ph type="title"/>
          </p:nvPr>
        </p:nvSpPr>
        <p:spPr/>
        <p:txBody>
          <a:bodyPr/>
          <a:lstStyle/>
          <a:p>
            <a:r>
              <a:rPr lang="en-US" dirty="0"/>
              <a:t>AGC Sensors Commercially Available</a:t>
            </a:r>
          </a:p>
        </p:txBody>
      </p:sp>
      <p:sp>
        <p:nvSpPr>
          <p:cNvPr id="17" name="Content Placeholder 16">
            <a:extLst>
              <a:ext uri="{FF2B5EF4-FFF2-40B4-BE49-F238E27FC236}">
                <a16:creationId xmlns:a16="http://schemas.microsoft.com/office/drawing/2014/main" id="{7EE126ED-1359-7B61-6BD6-C1031441ACB8}"/>
              </a:ext>
            </a:extLst>
          </p:cNvPr>
          <p:cNvSpPr>
            <a:spLocks noGrp="1"/>
          </p:cNvSpPr>
          <p:nvPr>
            <p:ph sz="half" idx="2"/>
          </p:nvPr>
        </p:nvSpPr>
        <p:spPr>
          <a:xfrm>
            <a:off x="3731743" y="1133856"/>
            <a:ext cx="8283575" cy="5185664"/>
          </a:xfrm>
        </p:spPr>
        <p:txBody>
          <a:bodyPr>
            <a:normAutofit/>
          </a:bodyPr>
          <a:lstStyle/>
          <a:p>
            <a:pPr marL="0" indent="0">
              <a:buNone/>
            </a:pPr>
            <a:r>
              <a:rPr lang="en-US" sz="2700" b="1" u="sng" dirty="0"/>
              <a:t>One-Pass AGC Sensors</a:t>
            </a:r>
          </a:p>
          <a:p>
            <a:r>
              <a:rPr lang="en-US" sz="2700" dirty="0"/>
              <a:t>TEMSENSE</a:t>
            </a:r>
          </a:p>
          <a:p>
            <a:pPr lvl="1">
              <a:buFont typeface="Courier New" panose="02070309020205020404" pitchFamily="49" charset="0"/>
              <a:buChar char="o"/>
            </a:pPr>
            <a:r>
              <a:rPr lang="en-US" sz="1900" dirty="0"/>
              <a:t>Same sensor as for detect-then-cue</a:t>
            </a:r>
          </a:p>
          <a:p>
            <a:pPr lvl="1">
              <a:buFont typeface="Courier New" panose="02070309020205020404" pitchFamily="49" charset="0"/>
              <a:buChar char="o"/>
            </a:pPr>
            <a:r>
              <a:rPr lang="en-US" sz="1900" dirty="0"/>
              <a:t>Contractors and Government can process data using Geosoft</a:t>
            </a:r>
          </a:p>
          <a:p>
            <a:r>
              <a:rPr lang="en-US" sz="2700" dirty="0"/>
              <a:t>APEX: has been used at Naval Air Station Oceana</a:t>
            </a:r>
          </a:p>
          <a:p>
            <a:pPr lvl="1">
              <a:buFont typeface="Courier New" panose="02070309020205020404" pitchFamily="49" charset="0"/>
              <a:buChar char="o"/>
            </a:pPr>
            <a:r>
              <a:rPr lang="en-US" sz="1900" dirty="0"/>
              <a:t>Many units available for rent</a:t>
            </a:r>
          </a:p>
          <a:p>
            <a:pPr lvl="1">
              <a:buFont typeface="Courier New" panose="02070309020205020404" pitchFamily="49" charset="0"/>
              <a:buChar char="o"/>
            </a:pPr>
            <a:r>
              <a:rPr lang="en-US" sz="1900" dirty="0"/>
              <a:t>Many units have been sold into industry (i.e., &gt;20)</a:t>
            </a:r>
          </a:p>
          <a:p>
            <a:pPr lvl="1">
              <a:buFont typeface="Courier New" panose="02070309020205020404" pitchFamily="49" charset="0"/>
              <a:buChar char="o"/>
            </a:pPr>
            <a:r>
              <a:rPr lang="en-US" sz="1900" dirty="0"/>
              <a:t>Good in similar environments to EM61</a:t>
            </a:r>
          </a:p>
          <a:p>
            <a:r>
              <a:rPr lang="en-US" sz="2700" dirty="0"/>
              <a:t>UltraTEM: has been used at Army installations</a:t>
            </a:r>
          </a:p>
          <a:p>
            <a:pPr lvl="1">
              <a:buFont typeface="Courier New" panose="02070309020205020404" pitchFamily="49" charset="0"/>
              <a:buChar char="o"/>
            </a:pPr>
            <a:r>
              <a:rPr lang="en-US" sz="1900" dirty="0"/>
              <a:t>Vendor also performs processing; a Geosoft option is “coming soon”</a:t>
            </a:r>
          </a:p>
          <a:p>
            <a:pPr lvl="1">
              <a:buFont typeface="Courier New" panose="02070309020205020404" pitchFamily="49" charset="0"/>
              <a:buChar char="o"/>
            </a:pPr>
            <a:r>
              <a:rPr lang="en-US" sz="1900" dirty="0"/>
              <a:t>Multiple form factors – Towed Array to person-portable</a:t>
            </a:r>
          </a:p>
          <a:p>
            <a:pPr lvl="1">
              <a:buFont typeface="Courier New" panose="02070309020205020404" pitchFamily="49" charset="0"/>
              <a:buChar char="o"/>
            </a:pPr>
            <a:r>
              <a:rPr lang="en-US" sz="1900" dirty="0"/>
              <a:t>Demonstrated success at large sites</a:t>
            </a:r>
          </a:p>
          <a:p>
            <a:pPr lvl="1">
              <a:buFont typeface="Courier New" panose="02070309020205020404" pitchFamily="49" charset="0"/>
              <a:buChar char="o"/>
            </a:pPr>
            <a:r>
              <a:rPr lang="en-US" sz="1900" dirty="0"/>
              <a:t>Person-portable validated, more agile form factors on the way</a:t>
            </a:r>
          </a:p>
        </p:txBody>
      </p:sp>
      <p:grpSp>
        <p:nvGrpSpPr>
          <p:cNvPr id="7" name="Group 6">
            <a:extLst>
              <a:ext uri="{FF2B5EF4-FFF2-40B4-BE49-F238E27FC236}">
                <a16:creationId xmlns:a16="http://schemas.microsoft.com/office/drawing/2014/main" id="{CAA1584C-6527-9C63-2D68-7334C5FDB494}"/>
              </a:ext>
            </a:extLst>
          </p:cNvPr>
          <p:cNvGrpSpPr/>
          <p:nvPr/>
        </p:nvGrpSpPr>
        <p:grpSpPr>
          <a:xfrm>
            <a:off x="238987" y="1232515"/>
            <a:ext cx="2834640" cy="2589197"/>
            <a:chOff x="238987" y="1128340"/>
            <a:chExt cx="2834640" cy="2589197"/>
          </a:xfrm>
        </p:grpSpPr>
        <p:pic>
          <p:nvPicPr>
            <p:cNvPr id="5" name="Picture 4">
              <a:extLst>
                <a:ext uri="{FF2B5EF4-FFF2-40B4-BE49-F238E27FC236}">
                  <a16:creationId xmlns:a16="http://schemas.microsoft.com/office/drawing/2014/main" id="{2C192EA1-45DB-533D-C1D2-931CB5B52D65}"/>
                </a:ext>
              </a:extLst>
            </p:cNvPr>
            <p:cNvPicPr>
              <a:picLocks noChangeAspect="1"/>
            </p:cNvPicPr>
            <p:nvPr/>
          </p:nvPicPr>
          <p:blipFill rotWithShape="1">
            <a:blip r:embed="rId3"/>
            <a:srcRect r="3333"/>
            <a:stretch/>
          </p:blipFill>
          <p:spPr>
            <a:xfrm>
              <a:off x="238987" y="1128340"/>
              <a:ext cx="2834640" cy="2589197"/>
            </a:xfrm>
            <a:prstGeom prst="rect">
              <a:avLst/>
            </a:prstGeom>
            <a:ln>
              <a:noFill/>
            </a:ln>
            <a:effectLst>
              <a:outerShdw blurRad="152400" dist="76200" dir="2700000" algn="tl" rotWithShape="0">
                <a:prstClr val="black">
                  <a:alpha val="30000"/>
                </a:prstClr>
              </a:outerShdw>
            </a:effectLst>
          </p:spPr>
        </p:pic>
        <p:sp>
          <p:nvSpPr>
            <p:cNvPr id="27" name="TextBox 26">
              <a:extLst>
                <a:ext uri="{FF2B5EF4-FFF2-40B4-BE49-F238E27FC236}">
                  <a16:creationId xmlns:a16="http://schemas.microsoft.com/office/drawing/2014/main" id="{AF80853B-A792-6269-4D0E-C5512F055476}"/>
                </a:ext>
              </a:extLst>
            </p:cNvPr>
            <p:cNvSpPr txBox="1"/>
            <p:nvPr/>
          </p:nvSpPr>
          <p:spPr>
            <a:xfrm>
              <a:off x="238987" y="1128340"/>
              <a:ext cx="608017" cy="307777"/>
            </a:xfrm>
            <a:prstGeom prst="rect">
              <a:avLst/>
            </a:prstGeom>
            <a:solidFill>
              <a:srgbClr val="134B8E">
                <a:alpha val="85000"/>
              </a:srgbClr>
            </a:solidFill>
          </p:spPr>
          <p:txBody>
            <a:bodyPr wrap="square" rtlCol="0">
              <a:spAutoFit/>
            </a:bodyPr>
            <a:lstStyle/>
            <a:p>
              <a:r>
                <a:rPr lang="en-US" sz="1400" b="1" dirty="0">
                  <a:solidFill>
                    <a:schemeClr val="bg1"/>
                  </a:solidFill>
                  <a:latin typeface="Arial Narrow" panose="020B0606020202030204" pitchFamily="34" charset="0"/>
                </a:rPr>
                <a:t>APEX</a:t>
              </a:r>
            </a:p>
          </p:txBody>
        </p:sp>
      </p:grpSp>
      <p:grpSp>
        <p:nvGrpSpPr>
          <p:cNvPr id="2" name="Group 1">
            <a:extLst>
              <a:ext uri="{FF2B5EF4-FFF2-40B4-BE49-F238E27FC236}">
                <a16:creationId xmlns:a16="http://schemas.microsoft.com/office/drawing/2014/main" id="{89E4F587-0414-63BF-290C-4E89D7826851}"/>
              </a:ext>
            </a:extLst>
          </p:cNvPr>
          <p:cNvGrpSpPr>
            <a:grpSpLocks noChangeAspect="1"/>
          </p:cNvGrpSpPr>
          <p:nvPr/>
        </p:nvGrpSpPr>
        <p:grpSpPr>
          <a:xfrm>
            <a:off x="238987" y="3990392"/>
            <a:ext cx="3383280" cy="2433303"/>
            <a:chOff x="7623193" y="5152445"/>
            <a:chExt cx="1907081" cy="1371600"/>
          </a:xfrm>
        </p:grpSpPr>
        <p:pic>
          <p:nvPicPr>
            <p:cNvPr id="3" name="Picture 2">
              <a:extLst>
                <a:ext uri="{FF2B5EF4-FFF2-40B4-BE49-F238E27FC236}">
                  <a16:creationId xmlns:a16="http://schemas.microsoft.com/office/drawing/2014/main" id="{C20A44BE-3262-6CDC-B973-15AFD5DA0C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3193" y="5152445"/>
              <a:ext cx="1907081" cy="1371600"/>
            </a:xfrm>
            <a:prstGeom prst="rect">
              <a:avLst/>
            </a:prstGeom>
            <a:ln>
              <a:noFill/>
            </a:ln>
            <a:effectLst>
              <a:outerShdw blurRad="152400" dist="76200" dir="2700000" algn="tl" rotWithShape="0">
                <a:prstClr val="black">
                  <a:alpha val="30000"/>
                </a:prstClr>
              </a:outerShdw>
            </a:effectLst>
          </p:spPr>
        </p:pic>
        <p:sp>
          <p:nvSpPr>
            <p:cNvPr id="4" name="TextBox 3">
              <a:extLst>
                <a:ext uri="{FF2B5EF4-FFF2-40B4-BE49-F238E27FC236}">
                  <a16:creationId xmlns:a16="http://schemas.microsoft.com/office/drawing/2014/main" id="{D8A1697E-6477-3966-3413-659A2BC89C48}"/>
                </a:ext>
              </a:extLst>
            </p:cNvPr>
            <p:cNvSpPr txBox="1"/>
            <p:nvPr/>
          </p:nvSpPr>
          <p:spPr>
            <a:xfrm>
              <a:off x="7623193" y="5152445"/>
              <a:ext cx="477436" cy="173487"/>
            </a:xfrm>
            <a:prstGeom prst="rect">
              <a:avLst/>
            </a:prstGeom>
            <a:solidFill>
              <a:srgbClr val="134B8E">
                <a:alpha val="85000"/>
              </a:srgbClr>
            </a:solidFill>
          </p:spPr>
          <p:txBody>
            <a:bodyPr wrap="square" rtlCol="0">
              <a:spAutoFit/>
            </a:bodyPr>
            <a:lstStyle/>
            <a:p>
              <a:r>
                <a:rPr lang="en-US" sz="1400" b="1" dirty="0">
                  <a:solidFill>
                    <a:schemeClr val="bg1"/>
                  </a:solidFill>
                  <a:latin typeface="Arial Narrow" panose="020B0606020202030204" pitchFamily="34" charset="0"/>
                </a:rPr>
                <a:t>UltraTEM</a:t>
              </a:r>
            </a:p>
          </p:txBody>
        </p:sp>
      </p:grpSp>
      <p:sp>
        <p:nvSpPr>
          <p:cNvPr id="9" name="Text Placeholder 4">
            <a:extLst>
              <a:ext uri="{FF2B5EF4-FFF2-40B4-BE49-F238E27FC236}">
                <a16:creationId xmlns:a16="http://schemas.microsoft.com/office/drawing/2014/main" id="{35664873-016B-ACC8-5BCB-E201F617AEF5}"/>
              </a:ext>
            </a:extLst>
          </p:cNvPr>
          <p:cNvSpPr>
            <a:spLocks noGrp="1"/>
          </p:cNvSpPr>
          <p:nvPr>
            <p:ph type="body" sz="quarter" idx="13"/>
          </p:nvPr>
        </p:nvSpPr>
        <p:spPr>
          <a:xfrm>
            <a:off x="429768" y="6593205"/>
            <a:ext cx="4114800" cy="274320"/>
          </a:xfrm>
        </p:spPr>
        <p:txBody>
          <a:bodyPr/>
          <a:lstStyle/>
          <a:p>
            <a:r>
              <a:rPr lang="en-US" dirty="0"/>
              <a:t>One-Pass AGC Overview</a:t>
            </a:r>
          </a:p>
        </p:txBody>
      </p:sp>
      <p:sp>
        <p:nvSpPr>
          <p:cNvPr id="8" name="TextBox 7">
            <a:extLst>
              <a:ext uri="{FF2B5EF4-FFF2-40B4-BE49-F238E27FC236}">
                <a16:creationId xmlns:a16="http://schemas.microsoft.com/office/drawing/2014/main" id="{3AEEEA4B-C8AB-F828-AECD-8F9AD39BEF82}"/>
              </a:ext>
            </a:extLst>
          </p:cNvPr>
          <p:cNvSpPr txBox="1"/>
          <p:nvPr/>
        </p:nvSpPr>
        <p:spPr>
          <a:xfrm>
            <a:off x="2557788" y="6115918"/>
            <a:ext cx="1119217" cy="307777"/>
          </a:xfrm>
          <a:prstGeom prst="rect">
            <a:avLst/>
          </a:prstGeom>
          <a:noFill/>
        </p:spPr>
        <p:txBody>
          <a:bodyPr wrap="none" rtlCol="0">
            <a:spAutoFit/>
          </a:bodyPr>
          <a:lstStyle/>
          <a:p>
            <a:r>
              <a:rPr lang="en-US" sz="1400" dirty="0">
                <a:solidFill>
                  <a:schemeClr val="bg1"/>
                </a:solidFill>
                <a:latin typeface="Arial Narrow" panose="020B0606020202030204" pitchFamily="34" charset="0"/>
              </a:rPr>
              <a:t>(Jacobs 2023)</a:t>
            </a:r>
          </a:p>
        </p:txBody>
      </p:sp>
      <p:sp>
        <p:nvSpPr>
          <p:cNvPr id="10" name="TextBox 9">
            <a:extLst>
              <a:ext uri="{FF2B5EF4-FFF2-40B4-BE49-F238E27FC236}">
                <a16:creationId xmlns:a16="http://schemas.microsoft.com/office/drawing/2014/main" id="{E92C37DC-FAC4-E806-D1FB-B7128F868137}"/>
              </a:ext>
            </a:extLst>
          </p:cNvPr>
          <p:cNvSpPr txBox="1"/>
          <p:nvPr/>
        </p:nvSpPr>
        <p:spPr>
          <a:xfrm>
            <a:off x="1982630" y="3504448"/>
            <a:ext cx="1150315" cy="307777"/>
          </a:xfrm>
          <a:prstGeom prst="rect">
            <a:avLst/>
          </a:prstGeom>
          <a:noFill/>
        </p:spPr>
        <p:txBody>
          <a:bodyPr wrap="none" rtlCol="0">
            <a:spAutoFit/>
          </a:bodyPr>
          <a:lstStyle/>
          <a:p>
            <a:r>
              <a:rPr lang="en-US" sz="1400" dirty="0">
                <a:solidFill>
                  <a:schemeClr val="bg1"/>
                </a:solidFill>
                <a:latin typeface="Arial Narrow" panose="020B0606020202030204" pitchFamily="34" charset="0"/>
              </a:rPr>
              <a:t>(Weston 2023)</a:t>
            </a:r>
          </a:p>
        </p:txBody>
      </p:sp>
    </p:spTree>
    <p:extLst>
      <p:ext uri="{BB962C8B-B14F-4D97-AF65-F5344CB8AC3E}">
        <p14:creationId xmlns:p14="http://schemas.microsoft.com/office/powerpoint/2010/main" val="25360653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0499F26-AA84-7560-5610-19C4503FB9DB}"/>
              </a:ext>
            </a:extLst>
          </p:cNvPr>
          <p:cNvSpPr>
            <a:spLocks noGrp="1"/>
          </p:cNvSpPr>
          <p:nvPr>
            <p:ph type="title"/>
          </p:nvPr>
        </p:nvSpPr>
        <p:spPr>
          <a:xfrm>
            <a:off x="1087393" y="68607"/>
            <a:ext cx="10017214" cy="549275"/>
          </a:xfrm>
        </p:spPr>
        <p:txBody>
          <a:bodyPr/>
          <a:lstStyle/>
          <a:p>
            <a:r>
              <a:rPr lang="en-US" dirty="0"/>
              <a:t>AGC Project Spotlight – </a:t>
            </a:r>
            <a:br>
              <a:rPr lang="en-US" dirty="0"/>
            </a:br>
            <a:r>
              <a:rPr lang="en-US" dirty="0"/>
              <a:t>Remedial Investigation at Dam Neck Annex</a:t>
            </a:r>
          </a:p>
        </p:txBody>
      </p:sp>
      <p:sp>
        <p:nvSpPr>
          <p:cNvPr id="10" name="Content Placeholder 9">
            <a:extLst>
              <a:ext uri="{FF2B5EF4-FFF2-40B4-BE49-F238E27FC236}">
                <a16:creationId xmlns:a16="http://schemas.microsoft.com/office/drawing/2014/main" id="{B8E01D7E-A7DC-5643-9A1B-63A8C371CD05}"/>
              </a:ext>
            </a:extLst>
          </p:cNvPr>
          <p:cNvSpPr>
            <a:spLocks noGrp="1"/>
          </p:cNvSpPr>
          <p:nvPr>
            <p:ph idx="1"/>
          </p:nvPr>
        </p:nvSpPr>
        <p:spPr>
          <a:xfrm>
            <a:off x="182879" y="1133856"/>
            <a:ext cx="9210503" cy="4959958"/>
          </a:xfrm>
        </p:spPr>
        <p:txBody>
          <a:bodyPr>
            <a:normAutofit/>
          </a:bodyPr>
          <a:lstStyle/>
          <a:p>
            <a:pPr marL="0" indent="0">
              <a:lnSpc>
                <a:spcPct val="110000"/>
              </a:lnSpc>
              <a:buNone/>
            </a:pPr>
            <a:r>
              <a:rPr lang="en-US" b="1" dirty="0"/>
              <a:t>Moving Target Mortar Range – North </a:t>
            </a:r>
          </a:p>
          <a:p>
            <a:pPr>
              <a:lnSpc>
                <a:spcPct val="110000"/>
              </a:lnSpc>
            </a:pPr>
            <a:r>
              <a:rPr lang="en-US" sz="2400" dirty="0"/>
              <a:t>2010 SI → 2018 ESI → 2020 RI start → 2022 RI field start</a:t>
            </a:r>
          </a:p>
          <a:p>
            <a:pPr>
              <a:lnSpc>
                <a:spcPct val="110000"/>
              </a:lnSpc>
            </a:pPr>
            <a:r>
              <a:rPr lang="en-US" sz="2400" dirty="0"/>
              <a:t>Approximately 5 acres of RI</a:t>
            </a:r>
          </a:p>
          <a:p>
            <a:pPr>
              <a:lnSpc>
                <a:spcPct val="110000"/>
              </a:lnSpc>
            </a:pPr>
            <a:r>
              <a:rPr lang="en-US" sz="2400" dirty="0"/>
              <a:t>Tight schedule to minimize</a:t>
            </a:r>
            <a:br>
              <a:rPr lang="en-US" sz="2400" dirty="0"/>
            </a:br>
            <a:r>
              <a:rPr lang="en-US" sz="2400" dirty="0"/>
              <a:t>disruptions to classroom building</a:t>
            </a:r>
          </a:p>
          <a:p>
            <a:pPr>
              <a:lnSpc>
                <a:spcPct val="110000"/>
              </a:lnSpc>
            </a:pPr>
            <a:r>
              <a:rPr lang="en-US" sz="2400" dirty="0"/>
              <a:t>AGC used for better data and to</a:t>
            </a:r>
            <a:br>
              <a:rPr lang="en-US" sz="2400" dirty="0"/>
            </a:br>
            <a:r>
              <a:rPr lang="en-US" sz="2400" dirty="0"/>
              <a:t>focus intrusive investigation</a:t>
            </a:r>
          </a:p>
          <a:p>
            <a:pPr>
              <a:lnSpc>
                <a:spcPct val="110000"/>
              </a:lnSpc>
            </a:pPr>
            <a:r>
              <a:rPr lang="en-US" sz="2400" dirty="0"/>
              <a:t>GPS-denied areas, so SLAM</a:t>
            </a:r>
            <a:br>
              <a:rPr lang="en-US" sz="2400" dirty="0"/>
            </a:br>
            <a:r>
              <a:rPr lang="en-US" sz="2400" dirty="0"/>
              <a:t>used for positional data</a:t>
            </a:r>
          </a:p>
        </p:txBody>
      </p:sp>
      <p:pic>
        <p:nvPicPr>
          <p:cNvPr id="4" name="Picture 3">
            <a:extLst>
              <a:ext uri="{FF2B5EF4-FFF2-40B4-BE49-F238E27FC236}">
                <a16:creationId xmlns:a16="http://schemas.microsoft.com/office/drawing/2014/main" id="{8CB5EA4C-CD50-BC09-D4D8-4B020A85672D}"/>
              </a:ext>
            </a:extLst>
          </p:cNvPr>
          <p:cNvPicPr>
            <a:picLocks noChangeAspect="1"/>
          </p:cNvPicPr>
          <p:nvPr/>
        </p:nvPicPr>
        <p:blipFill>
          <a:blip r:embed="rId3"/>
          <a:stretch>
            <a:fillRect/>
          </a:stretch>
        </p:blipFill>
        <p:spPr>
          <a:xfrm>
            <a:off x="6010100" y="2705025"/>
            <a:ext cx="5751813" cy="3485463"/>
          </a:xfrm>
          <a:prstGeom prst="rect">
            <a:avLst/>
          </a:prstGeom>
          <a:ln>
            <a:noFill/>
          </a:ln>
          <a:effectLst>
            <a:outerShdw blurRad="152400" dist="76200" dir="2700000" algn="tl" rotWithShape="0">
              <a:prstClr val="black">
                <a:alpha val="30000"/>
              </a:prstClr>
            </a:outerShdw>
          </a:effectLst>
        </p:spPr>
      </p:pic>
      <p:sp>
        <p:nvSpPr>
          <p:cNvPr id="2" name="TextBox 1">
            <a:extLst>
              <a:ext uri="{FF2B5EF4-FFF2-40B4-BE49-F238E27FC236}">
                <a16:creationId xmlns:a16="http://schemas.microsoft.com/office/drawing/2014/main" id="{5DFE801C-5CBA-2613-4E13-C4275AFB1EA6}"/>
              </a:ext>
            </a:extLst>
          </p:cNvPr>
          <p:cNvSpPr txBox="1"/>
          <p:nvPr/>
        </p:nvSpPr>
        <p:spPr>
          <a:xfrm>
            <a:off x="429768" y="5999270"/>
            <a:ext cx="3346516" cy="523220"/>
          </a:xfrm>
          <a:prstGeom prst="rect">
            <a:avLst/>
          </a:prstGeom>
          <a:noFill/>
        </p:spPr>
        <p:txBody>
          <a:bodyPr wrap="square" rtlCol="0">
            <a:spAutoFit/>
          </a:bodyPr>
          <a:lstStyle/>
          <a:p>
            <a:r>
              <a:rPr lang="en-US" sz="1400" dirty="0">
                <a:solidFill>
                  <a:schemeClr val="tx1">
                    <a:lumMod val="75000"/>
                    <a:lumOff val="25000"/>
                  </a:schemeClr>
                </a:solidFill>
                <a:latin typeface="Arial" panose="020B0604020202020204" pitchFamily="34" charset="0"/>
                <a:cs typeface="Arial" panose="020B0604020202020204" pitchFamily="34" charset="0"/>
              </a:rPr>
              <a:t>ESI: Expanded Site Inspection</a:t>
            </a:r>
          </a:p>
          <a:p>
            <a:r>
              <a:rPr lang="en-US" sz="1400" dirty="0">
                <a:solidFill>
                  <a:schemeClr val="tx1">
                    <a:lumMod val="75000"/>
                    <a:lumOff val="25000"/>
                  </a:schemeClr>
                </a:solidFill>
                <a:latin typeface="Arial" panose="020B0604020202020204" pitchFamily="34" charset="0"/>
                <a:cs typeface="Arial" panose="020B0604020202020204" pitchFamily="34" charset="0"/>
              </a:rPr>
              <a:t>SI: Site Inspection</a:t>
            </a:r>
          </a:p>
        </p:txBody>
      </p:sp>
      <p:sp>
        <p:nvSpPr>
          <p:cNvPr id="6" name="Text Placeholder 4">
            <a:extLst>
              <a:ext uri="{FF2B5EF4-FFF2-40B4-BE49-F238E27FC236}">
                <a16:creationId xmlns:a16="http://schemas.microsoft.com/office/drawing/2014/main" id="{B8EFC0F6-2EA0-BAB9-2718-FDA6083363A4}"/>
              </a:ext>
            </a:extLst>
          </p:cNvPr>
          <p:cNvSpPr>
            <a:spLocks noGrp="1"/>
          </p:cNvSpPr>
          <p:nvPr>
            <p:ph type="body" sz="quarter" idx="13"/>
          </p:nvPr>
        </p:nvSpPr>
        <p:spPr>
          <a:xfrm>
            <a:off x="429768" y="6593205"/>
            <a:ext cx="4114800" cy="274320"/>
          </a:xfrm>
        </p:spPr>
        <p:txBody>
          <a:bodyPr>
            <a:normAutofit lnSpcReduction="10000"/>
          </a:bodyPr>
          <a:lstStyle/>
          <a:p>
            <a:r>
              <a:rPr lang="en-US" dirty="0"/>
              <a:t>One-Pass AGC Overview</a:t>
            </a:r>
          </a:p>
        </p:txBody>
      </p:sp>
      <p:sp>
        <p:nvSpPr>
          <p:cNvPr id="3" name="TextBox 2">
            <a:extLst>
              <a:ext uri="{FF2B5EF4-FFF2-40B4-BE49-F238E27FC236}">
                <a16:creationId xmlns:a16="http://schemas.microsoft.com/office/drawing/2014/main" id="{FE02119E-B23C-FC8B-4209-95E11A3A2391}"/>
              </a:ext>
            </a:extLst>
          </p:cNvPr>
          <p:cNvSpPr txBox="1"/>
          <p:nvPr/>
        </p:nvSpPr>
        <p:spPr>
          <a:xfrm>
            <a:off x="10698480" y="6217920"/>
            <a:ext cx="1119217"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(Jacobs 2023)</a:t>
            </a:r>
          </a:p>
        </p:txBody>
      </p:sp>
    </p:spTree>
    <p:extLst>
      <p:ext uri="{BB962C8B-B14F-4D97-AF65-F5344CB8AC3E}">
        <p14:creationId xmlns:p14="http://schemas.microsoft.com/office/powerpoint/2010/main" val="1749047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185B1-47E2-8DA6-A424-CAB3A3735157}"/>
              </a:ext>
            </a:extLst>
          </p:cNvPr>
          <p:cNvSpPr>
            <a:spLocks noGrp="1"/>
          </p:cNvSpPr>
          <p:nvPr>
            <p:ph type="title"/>
          </p:nvPr>
        </p:nvSpPr>
        <p:spPr/>
        <p:txBody>
          <a:bodyPr/>
          <a:lstStyle/>
          <a:p>
            <a:r>
              <a:rPr lang="en-US" dirty="0"/>
              <a:t>Speaker Introduction</a:t>
            </a:r>
          </a:p>
        </p:txBody>
      </p:sp>
      <p:sp>
        <p:nvSpPr>
          <p:cNvPr id="8" name="Text Placeholder 7">
            <a:extLst>
              <a:ext uri="{FF2B5EF4-FFF2-40B4-BE49-F238E27FC236}">
                <a16:creationId xmlns:a16="http://schemas.microsoft.com/office/drawing/2014/main" id="{205B78D3-1C33-06BF-781B-065CB5993519}"/>
              </a:ext>
            </a:extLst>
          </p:cNvPr>
          <p:cNvSpPr>
            <a:spLocks noGrp="1"/>
          </p:cNvSpPr>
          <p:nvPr>
            <p:ph idx="1"/>
          </p:nvPr>
        </p:nvSpPr>
        <p:spPr>
          <a:xfrm>
            <a:off x="832104" y="1399032"/>
            <a:ext cx="4669347" cy="4351338"/>
          </a:xfrm>
        </p:spPr>
        <p:txBody>
          <a:bodyPr/>
          <a:lstStyle/>
          <a:p>
            <a:pPr marL="0" indent="0">
              <a:buNone/>
            </a:pPr>
            <a:r>
              <a:rPr lang="en-US" sz="3200" b="1" dirty="0">
                <a:solidFill>
                  <a:srgbClr val="0099FF"/>
                </a:solidFill>
                <a:ea typeface="+mj-ea"/>
              </a:rPr>
              <a:t>Steve Saville</a:t>
            </a:r>
          </a:p>
          <a:p>
            <a:pPr marL="285750" indent="-285750">
              <a:buFont typeface="Arial" panose="020B0604020202020204" pitchFamily="34" charset="0"/>
              <a:buChar char="•"/>
            </a:pPr>
            <a:r>
              <a:rPr lang="en-US" sz="2200" dirty="0">
                <a:solidFill>
                  <a:schemeClr val="tx1">
                    <a:lumMod val="65000"/>
                    <a:lumOff val="35000"/>
                  </a:schemeClr>
                </a:solidFill>
              </a:rPr>
              <a:t>Fun Facts</a:t>
            </a:r>
          </a:p>
          <a:p>
            <a:pPr lvl="1"/>
            <a:r>
              <a:rPr lang="en-US" sz="2000" dirty="0"/>
              <a:t>Canoed solo from Montana to</a:t>
            </a:r>
            <a:br>
              <a:rPr lang="en-US" sz="2000" dirty="0"/>
            </a:br>
            <a:r>
              <a:rPr lang="en-US" sz="2000" dirty="0"/>
              <a:t>New Orleans, 2,815 miles,</a:t>
            </a:r>
            <a:br>
              <a:rPr lang="en-US" sz="2000" dirty="0"/>
            </a:br>
            <a:r>
              <a:rPr lang="en-US" sz="2000" dirty="0"/>
              <a:t>97 nights, zero smartphones</a:t>
            </a:r>
          </a:p>
          <a:p>
            <a:pPr lvl="1"/>
            <a:r>
              <a:rPr lang="en-US" sz="2000" dirty="0"/>
              <a:t>Enjoys </a:t>
            </a:r>
            <a:r>
              <a:rPr lang="en-US" sz="2000" strike="sngStrike" dirty="0"/>
              <a:t>all</a:t>
            </a:r>
            <a:r>
              <a:rPr lang="en-US" sz="2000" dirty="0"/>
              <a:t> </a:t>
            </a:r>
            <a:r>
              <a:rPr lang="en-US" sz="2000" u="sng" dirty="0"/>
              <a:t>most</a:t>
            </a:r>
            <a:r>
              <a:rPr lang="en-US" sz="2000" dirty="0"/>
              <a:t> aspects of baseball… for example, early in the season, in 40°F, with a five-run lead late in the game to a non-conference team</a:t>
            </a:r>
          </a:p>
          <a:p>
            <a:pPr marL="0" indent="0">
              <a:buNone/>
            </a:pPr>
            <a:endParaRPr lang="en-US" sz="3200" b="1" dirty="0">
              <a:solidFill>
                <a:srgbClr val="0099FF"/>
              </a:solidFill>
              <a:ea typeface="+mj-ea"/>
            </a:endParaRPr>
          </a:p>
        </p:txBody>
      </p:sp>
      <p:pic>
        <p:nvPicPr>
          <p:cNvPr id="4" name="Picture 3" descr="A baseball player prepares to swing a bat&#10;&#10;Description automatically generated with medium confidence">
            <a:extLst>
              <a:ext uri="{FF2B5EF4-FFF2-40B4-BE49-F238E27FC236}">
                <a16:creationId xmlns:a16="http://schemas.microsoft.com/office/drawing/2014/main" id="{B8A52593-33BE-3229-7794-43913D2802C4}"/>
              </a:ext>
            </a:extLst>
          </p:cNvPr>
          <p:cNvPicPr>
            <a:picLocks noChangeAspect="1"/>
          </p:cNvPicPr>
          <p:nvPr/>
        </p:nvPicPr>
        <p:blipFill>
          <a:blip r:embed="rId3"/>
          <a:stretch>
            <a:fillRect/>
          </a:stretch>
        </p:blipFill>
        <p:spPr>
          <a:xfrm>
            <a:off x="5852160" y="3761665"/>
            <a:ext cx="5739373" cy="2746041"/>
          </a:xfrm>
          <a:prstGeom prst="rect">
            <a:avLst/>
          </a:prstGeom>
          <a:ln>
            <a:noFill/>
          </a:ln>
          <a:effectLst>
            <a:outerShdw blurRad="152400" dist="76200" dir="2700000" algn="tl" rotWithShape="0">
              <a:prstClr val="black">
                <a:alpha val="30000"/>
              </a:prstClr>
            </a:outerShdw>
          </a:effectLst>
        </p:spPr>
      </p:pic>
      <p:pic>
        <p:nvPicPr>
          <p:cNvPr id="10" name="Picture 9">
            <a:extLst>
              <a:ext uri="{FF2B5EF4-FFF2-40B4-BE49-F238E27FC236}">
                <a16:creationId xmlns:a16="http://schemas.microsoft.com/office/drawing/2014/main" id="{55F5850F-25B6-57AE-A62E-91606FA6D0C6}"/>
              </a:ext>
            </a:extLst>
          </p:cNvPr>
          <p:cNvPicPr>
            <a:picLocks noChangeAspect="1"/>
          </p:cNvPicPr>
          <p:nvPr/>
        </p:nvPicPr>
        <p:blipFill>
          <a:blip r:embed="rId4"/>
          <a:stretch>
            <a:fillRect/>
          </a:stretch>
        </p:blipFill>
        <p:spPr>
          <a:xfrm>
            <a:off x="6778215" y="1139201"/>
            <a:ext cx="3887262" cy="2499751"/>
          </a:xfrm>
          <a:prstGeom prst="rect">
            <a:avLst/>
          </a:prstGeom>
          <a:ln>
            <a:noFill/>
          </a:ln>
          <a:effectLst>
            <a:outerShdw blurRad="152400" dist="76200" dir="2700000" algn="tl" rotWithShape="0">
              <a:prstClr val="black">
                <a:alpha val="30000"/>
              </a:prstClr>
            </a:outerShdw>
          </a:effectLst>
        </p:spPr>
      </p:pic>
      <p:sp>
        <p:nvSpPr>
          <p:cNvPr id="5" name="Oval 4">
            <a:extLst>
              <a:ext uri="{FF2B5EF4-FFF2-40B4-BE49-F238E27FC236}">
                <a16:creationId xmlns:a16="http://schemas.microsoft.com/office/drawing/2014/main" id="{795149D6-CA88-95B3-54BD-B8337E932E69}"/>
              </a:ext>
            </a:extLst>
          </p:cNvPr>
          <p:cNvSpPr/>
          <p:nvPr/>
        </p:nvSpPr>
        <p:spPr>
          <a:xfrm>
            <a:off x="8355588" y="3559836"/>
            <a:ext cx="1965278" cy="1228299"/>
          </a:xfrm>
          <a:prstGeom prst="ellipse">
            <a:avLst/>
          </a:prstGeom>
          <a:noFill/>
          <a:ln w="920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TextBox 2">
            <a:extLst>
              <a:ext uri="{FF2B5EF4-FFF2-40B4-BE49-F238E27FC236}">
                <a16:creationId xmlns:a16="http://schemas.microsoft.com/office/drawing/2014/main" id="{7EB18DA1-7623-B9D6-4C10-66FD1075C77C}"/>
              </a:ext>
            </a:extLst>
          </p:cNvPr>
          <p:cNvSpPr txBox="1"/>
          <p:nvPr/>
        </p:nvSpPr>
        <p:spPr>
          <a:xfrm>
            <a:off x="6778215" y="3331175"/>
            <a:ext cx="1067921"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(USGS 2023)</a:t>
            </a:r>
          </a:p>
        </p:txBody>
      </p:sp>
      <p:sp>
        <p:nvSpPr>
          <p:cNvPr id="6" name="TextBox 5">
            <a:extLst>
              <a:ext uri="{FF2B5EF4-FFF2-40B4-BE49-F238E27FC236}">
                <a16:creationId xmlns:a16="http://schemas.microsoft.com/office/drawing/2014/main" id="{1A2AF0CB-7FEF-C179-91D3-E221B7EED78C}"/>
              </a:ext>
            </a:extLst>
          </p:cNvPr>
          <p:cNvSpPr txBox="1"/>
          <p:nvPr/>
        </p:nvSpPr>
        <p:spPr>
          <a:xfrm>
            <a:off x="5852160" y="6199929"/>
            <a:ext cx="1535998"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(SEC Network 2019)</a:t>
            </a:r>
          </a:p>
        </p:txBody>
      </p:sp>
    </p:spTree>
    <p:extLst>
      <p:ext uri="{BB962C8B-B14F-4D97-AF65-F5344CB8AC3E}">
        <p14:creationId xmlns:p14="http://schemas.microsoft.com/office/powerpoint/2010/main" val="376118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63A23F6-3149-3748-16EF-58B065710D3C}"/>
              </a:ext>
            </a:extLst>
          </p:cNvPr>
          <p:cNvSpPr>
            <a:spLocks noGrp="1"/>
          </p:cNvSpPr>
          <p:nvPr>
            <p:ph type="body" sz="quarter" idx="13"/>
          </p:nvPr>
        </p:nvSpPr>
        <p:spPr>
          <a:xfrm>
            <a:off x="429768" y="6593205"/>
            <a:ext cx="4114800" cy="274320"/>
          </a:xfrm>
        </p:spPr>
        <p:txBody>
          <a:bodyPr>
            <a:normAutofit lnSpcReduction="10000"/>
          </a:bodyPr>
          <a:lstStyle/>
          <a:p>
            <a:r>
              <a:rPr lang="en-US" dirty="0"/>
              <a:t>One-Pass AGC Overview</a:t>
            </a:r>
          </a:p>
        </p:txBody>
      </p:sp>
      <p:sp>
        <p:nvSpPr>
          <p:cNvPr id="10" name="Content Placeholder 9">
            <a:extLst>
              <a:ext uri="{FF2B5EF4-FFF2-40B4-BE49-F238E27FC236}">
                <a16:creationId xmlns:a16="http://schemas.microsoft.com/office/drawing/2014/main" id="{B8E01D7E-A7DC-5643-9A1B-63A8C371CD05}"/>
              </a:ext>
            </a:extLst>
          </p:cNvPr>
          <p:cNvSpPr>
            <a:spLocks noGrp="1"/>
          </p:cNvSpPr>
          <p:nvPr>
            <p:ph idx="1"/>
          </p:nvPr>
        </p:nvSpPr>
        <p:spPr>
          <a:xfrm>
            <a:off x="182880" y="1133855"/>
            <a:ext cx="10477404" cy="5724145"/>
          </a:xfrm>
        </p:spPr>
        <p:txBody>
          <a:bodyPr>
            <a:normAutofit/>
          </a:bodyPr>
          <a:lstStyle/>
          <a:p>
            <a:pPr marL="0" indent="0">
              <a:lnSpc>
                <a:spcPct val="110000"/>
              </a:lnSpc>
              <a:buNone/>
            </a:pPr>
            <a:r>
              <a:rPr lang="en-US" b="1" dirty="0"/>
              <a:t>Moving Target Mortar Range – North </a:t>
            </a:r>
          </a:p>
          <a:p>
            <a:pPr>
              <a:lnSpc>
                <a:spcPct val="110000"/>
              </a:lnSpc>
            </a:pPr>
            <a:r>
              <a:rPr lang="en-US" sz="2400" dirty="0"/>
              <a:t>2020 plan was to perform detect-then-cue</a:t>
            </a:r>
          </a:p>
          <a:p>
            <a:pPr>
              <a:lnSpc>
                <a:spcPct val="110000"/>
              </a:lnSpc>
            </a:pPr>
            <a:r>
              <a:rPr lang="en-US" sz="2400" dirty="0"/>
              <a:t>MetalMapper 2x2 undermined by sensor issues</a:t>
            </a:r>
            <a:br>
              <a:rPr lang="en-US" sz="2400" dirty="0"/>
            </a:br>
            <a:r>
              <a:rPr lang="en-US" sz="2400" dirty="0"/>
              <a:t>(noise leading to QC fails, unusable data)</a:t>
            </a:r>
          </a:p>
          <a:p>
            <a:pPr>
              <a:lnSpc>
                <a:spcPct val="110000"/>
              </a:lnSpc>
            </a:pPr>
            <a:r>
              <a:rPr lang="en-US" sz="2400" dirty="0"/>
              <a:t>Team regrouped, selected one-pass</a:t>
            </a:r>
            <a:br>
              <a:rPr lang="en-US" sz="2400" dirty="0"/>
            </a:br>
            <a:r>
              <a:rPr lang="en-US" sz="2400" dirty="0" err="1"/>
              <a:t>AGC</a:t>
            </a:r>
            <a:r>
              <a:rPr lang="en-US" sz="2400" dirty="0"/>
              <a:t> for best outcome and for</a:t>
            </a:r>
            <a:br>
              <a:rPr lang="en-US" sz="2400" dirty="0"/>
            </a:br>
            <a:r>
              <a:rPr lang="en-US" sz="2400" dirty="0"/>
              <a:t>classifying previous </a:t>
            </a:r>
            <a:r>
              <a:rPr lang="en-US" sz="2400" dirty="0" err="1"/>
              <a:t>DGM</a:t>
            </a:r>
            <a:r>
              <a:rPr lang="en-US" sz="2400" dirty="0"/>
              <a:t> targets</a:t>
            </a:r>
            <a:br>
              <a:rPr lang="en-US" sz="2400" dirty="0"/>
            </a:br>
            <a:r>
              <a:rPr lang="en-US" sz="2400" dirty="0"/>
              <a:t>that were to be cued with AGC</a:t>
            </a:r>
          </a:p>
          <a:p>
            <a:pPr>
              <a:lnSpc>
                <a:spcPct val="110000"/>
              </a:lnSpc>
            </a:pPr>
            <a:r>
              <a:rPr lang="en-US" sz="2400" dirty="0"/>
              <a:t>Intrusive successfully completed</a:t>
            </a:r>
            <a:br>
              <a:rPr lang="en-US" sz="2400" dirty="0"/>
            </a:br>
            <a:r>
              <a:rPr lang="en-US" sz="2400" dirty="0"/>
              <a:t>with minimal disruption to classroom</a:t>
            </a:r>
            <a:br>
              <a:rPr lang="en-US" sz="2400" dirty="0"/>
            </a:br>
            <a:r>
              <a:rPr lang="en-US" sz="2400" dirty="0"/>
              <a:t>building users</a:t>
            </a:r>
          </a:p>
        </p:txBody>
      </p:sp>
      <p:pic>
        <p:nvPicPr>
          <p:cNvPr id="13" name="Picture 12">
            <a:extLst>
              <a:ext uri="{FF2B5EF4-FFF2-40B4-BE49-F238E27FC236}">
                <a16:creationId xmlns:a16="http://schemas.microsoft.com/office/drawing/2014/main" id="{ED9BE7DA-506A-62D5-38CB-E29CE2A1D681}"/>
              </a:ext>
            </a:extLst>
          </p:cNvPr>
          <p:cNvPicPr>
            <a:picLocks noChangeAspect="1"/>
          </p:cNvPicPr>
          <p:nvPr/>
        </p:nvPicPr>
        <p:blipFill rotWithShape="1">
          <a:blip r:embed="rId3"/>
          <a:srcRect t="24685"/>
          <a:stretch/>
        </p:blipFill>
        <p:spPr>
          <a:xfrm>
            <a:off x="5741918" y="3603688"/>
            <a:ext cx="2945772" cy="2586800"/>
          </a:xfrm>
          <a:prstGeom prst="rect">
            <a:avLst/>
          </a:prstGeom>
          <a:ln>
            <a:noFill/>
          </a:ln>
          <a:effectLst>
            <a:outerShdw blurRad="152400" dist="76200" dir="2700000" algn="tl" rotWithShape="0">
              <a:prstClr val="black">
                <a:alpha val="30000"/>
              </a:prstClr>
            </a:outerShdw>
          </a:effectLst>
        </p:spPr>
      </p:pic>
      <p:pic>
        <p:nvPicPr>
          <p:cNvPr id="15" name="Picture 14">
            <a:extLst>
              <a:ext uri="{FF2B5EF4-FFF2-40B4-BE49-F238E27FC236}">
                <a16:creationId xmlns:a16="http://schemas.microsoft.com/office/drawing/2014/main" id="{33DE2A29-66AC-FF6D-5040-63278BAD2A1B}"/>
              </a:ext>
            </a:extLst>
          </p:cNvPr>
          <p:cNvPicPr>
            <a:picLocks noChangeAspect="1"/>
          </p:cNvPicPr>
          <p:nvPr/>
        </p:nvPicPr>
        <p:blipFill>
          <a:blip r:embed="rId4"/>
          <a:stretch>
            <a:fillRect/>
          </a:stretch>
        </p:blipFill>
        <p:spPr>
          <a:xfrm>
            <a:off x="8816141" y="2383126"/>
            <a:ext cx="2945772" cy="3807362"/>
          </a:xfrm>
          <a:prstGeom prst="rect">
            <a:avLst/>
          </a:prstGeom>
          <a:ln>
            <a:noFill/>
          </a:ln>
          <a:effectLst>
            <a:outerShdw blurRad="152400" dist="76200" dir="2700000" algn="tl" rotWithShape="0">
              <a:prstClr val="black">
                <a:alpha val="30000"/>
              </a:prstClr>
            </a:outerShdw>
          </a:effectLst>
        </p:spPr>
      </p:pic>
      <p:sp>
        <p:nvSpPr>
          <p:cNvPr id="4" name="Title 8">
            <a:extLst>
              <a:ext uri="{FF2B5EF4-FFF2-40B4-BE49-F238E27FC236}">
                <a16:creationId xmlns:a16="http://schemas.microsoft.com/office/drawing/2014/main" id="{CA9F5973-C9BB-208A-EA3D-96496DFB4C83}"/>
              </a:ext>
            </a:extLst>
          </p:cNvPr>
          <p:cNvSpPr txBox="1">
            <a:spLocks/>
          </p:cNvSpPr>
          <p:nvPr/>
        </p:nvSpPr>
        <p:spPr>
          <a:xfrm>
            <a:off x="1087393" y="68607"/>
            <a:ext cx="10017214" cy="54927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134B8E"/>
                </a:solidFill>
                <a:latin typeface="Arial" panose="020B0604020202020204" pitchFamily="34" charset="0"/>
                <a:ea typeface="+mj-ea"/>
                <a:cs typeface="Arial" panose="020B0604020202020204" pitchFamily="34" charset="0"/>
              </a:defRPr>
            </a:lvl1pPr>
          </a:lstStyle>
          <a:p>
            <a:r>
              <a:rPr lang="en-US" dirty="0"/>
              <a:t>AGC Project Spotlight – </a:t>
            </a:r>
            <a:br>
              <a:rPr lang="en-US" dirty="0"/>
            </a:br>
            <a:r>
              <a:rPr lang="en-US" dirty="0"/>
              <a:t>Remedial Investigation at Dam Neck Annex</a:t>
            </a:r>
          </a:p>
        </p:txBody>
      </p:sp>
      <p:sp>
        <p:nvSpPr>
          <p:cNvPr id="3" name="TextBox 2">
            <a:extLst>
              <a:ext uri="{FF2B5EF4-FFF2-40B4-BE49-F238E27FC236}">
                <a16:creationId xmlns:a16="http://schemas.microsoft.com/office/drawing/2014/main" id="{2970614D-61EE-706D-83FD-1818041D91BB}"/>
              </a:ext>
            </a:extLst>
          </p:cNvPr>
          <p:cNvSpPr txBox="1"/>
          <p:nvPr/>
        </p:nvSpPr>
        <p:spPr>
          <a:xfrm>
            <a:off x="10698480" y="6217920"/>
            <a:ext cx="1119217"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(Jacobs 2023)</a:t>
            </a:r>
          </a:p>
        </p:txBody>
      </p:sp>
    </p:spTree>
    <p:extLst>
      <p:ext uri="{BB962C8B-B14F-4D97-AF65-F5344CB8AC3E}">
        <p14:creationId xmlns:p14="http://schemas.microsoft.com/office/powerpoint/2010/main" val="21435751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63A23F6-3149-3748-16EF-58B065710D3C}"/>
              </a:ext>
            </a:extLst>
          </p:cNvPr>
          <p:cNvSpPr>
            <a:spLocks noGrp="1"/>
          </p:cNvSpPr>
          <p:nvPr>
            <p:ph type="body" sz="quarter" idx="13"/>
          </p:nvPr>
        </p:nvSpPr>
        <p:spPr>
          <a:xfrm>
            <a:off x="429768" y="6593205"/>
            <a:ext cx="4114800" cy="274320"/>
          </a:xfrm>
        </p:spPr>
        <p:txBody>
          <a:bodyPr>
            <a:normAutofit lnSpcReduction="10000"/>
          </a:bodyPr>
          <a:lstStyle/>
          <a:p>
            <a:r>
              <a:rPr lang="en-US" dirty="0"/>
              <a:t>One-Pass AGC Overview</a:t>
            </a:r>
          </a:p>
        </p:txBody>
      </p:sp>
      <p:sp>
        <p:nvSpPr>
          <p:cNvPr id="10" name="Content Placeholder 9">
            <a:extLst>
              <a:ext uri="{FF2B5EF4-FFF2-40B4-BE49-F238E27FC236}">
                <a16:creationId xmlns:a16="http://schemas.microsoft.com/office/drawing/2014/main" id="{B8E01D7E-A7DC-5643-9A1B-63A8C371CD05}"/>
              </a:ext>
            </a:extLst>
          </p:cNvPr>
          <p:cNvSpPr>
            <a:spLocks noGrp="1"/>
          </p:cNvSpPr>
          <p:nvPr>
            <p:ph idx="1"/>
          </p:nvPr>
        </p:nvSpPr>
        <p:spPr>
          <a:xfrm>
            <a:off x="200026" y="1156997"/>
            <a:ext cx="7821726" cy="1503288"/>
          </a:xfrm>
        </p:spPr>
        <p:txBody>
          <a:bodyPr>
            <a:normAutofit/>
          </a:bodyPr>
          <a:lstStyle/>
          <a:p>
            <a:pPr marL="0" indent="0">
              <a:spcBef>
                <a:spcPts val="600"/>
              </a:spcBef>
              <a:buNone/>
            </a:pPr>
            <a:r>
              <a:rPr lang="en-US" sz="1800" b="1" dirty="0"/>
              <a:t>Moving Target Mortar Range – North</a:t>
            </a:r>
          </a:p>
          <a:p>
            <a:pPr marL="269875" indent="-269875">
              <a:spcBef>
                <a:spcPts val="600"/>
              </a:spcBef>
            </a:pPr>
            <a:r>
              <a:rPr lang="en-US" sz="1800" dirty="0"/>
              <a:t>Initial dynamic MetalMapper 2x2 data (where thought to be usable) indicates ~1,000 sources per acre would need cued AGC</a:t>
            </a:r>
          </a:p>
          <a:p>
            <a:pPr marL="269875" indent="-269875">
              <a:spcBef>
                <a:spcPts val="600"/>
              </a:spcBef>
            </a:pPr>
            <a:r>
              <a:rPr lang="en-US" sz="1800" dirty="0"/>
              <a:t>Interim one-pass AGC results showing similar sources per acre, with good reductions without need for cued AGC</a:t>
            </a:r>
          </a:p>
        </p:txBody>
      </p:sp>
      <p:pic>
        <p:nvPicPr>
          <p:cNvPr id="3" name="Picture 2">
            <a:extLst>
              <a:ext uri="{FF2B5EF4-FFF2-40B4-BE49-F238E27FC236}">
                <a16:creationId xmlns:a16="http://schemas.microsoft.com/office/drawing/2014/main" id="{1A7923A0-403E-04C3-2E2F-3A16F9E9A6BF}"/>
              </a:ext>
            </a:extLst>
          </p:cNvPr>
          <p:cNvPicPr>
            <a:picLocks noChangeAspect="1"/>
          </p:cNvPicPr>
          <p:nvPr/>
        </p:nvPicPr>
        <p:blipFill>
          <a:blip r:embed="rId3"/>
          <a:stretch>
            <a:fillRect/>
          </a:stretch>
        </p:blipFill>
        <p:spPr>
          <a:xfrm>
            <a:off x="316434" y="2651018"/>
            <a:ext cx="3749040" cy="2651760"/>
          </a:xfrm>
          <a:prstGeom prst="rect">
            <a:avLst/>
          </a:prstGeom>
          <a:ln>
            <a:solidFill>
              <a:schemeClr val="bg2">
                <a:lumMod val="90000"/>
              </a:schemeClr>
            </a:solidFill>
          </a:ln>
        </p:spPr>
      </p:pic>
      <p:pic>
        <p:nvPicPr>
          <p:cNvPr id="4" name="Picture 3">
            <a:extLst>
              <a:ext uri="{FF2B5EF4-FFF2-40B4-BE49-F238E27FC236}">
                <a16:creationId xmlns:a16="http://schemas.microsoft.com/office/drawing/2014/main" id="{30202FBB-FC94-9F17-9D5B-17CEB43EE69C}"/>
              </a:ext>
            </a:extLst>
          </p:cNvPr>
          <p:cNvPicPr>
            <a:picLocks noChangeAspect="1"/>
          </p:cNvPicPr>
          <p:nvPr/>
        </p:nvPicPr>
        <p:blipFill>
          <a:blip r:embed="rId4"/>
          <a:stretch>
            <a:fillRect/>
          </a:stretch>
        </p:blipFill>
        <p:spPr>
          <a:xfrm>
            <a:off x="4122448" y="2651018"/>
            <a:ext cx="3749040" cy="2651760"/>
          </a:xfrm>
          <a:prstGeom prst="rect">
            <a:avLst/>
          </a:prstGeom>
          <a:ln>
            <a:solidFill>
              <a:schemeClr val="bg2">
                <a:lumMod val="90000"/>
              </a:schemeClr>
            </a:solidFill>
          </a:ln>
        </p:spPr>
      </p:pic>
      <p:sp>
        <p:nvSpPr>
          <p:cNvPr id="5" name="TextBox 4">
            <a:extLst>
              <a:ext uri="{FF2B5EF4-FFF2-40B4-BE49-F238E27FC236}">
                <a16:creationId xmlns:a16="http://schemas.microsoft.com/office/drawing/2014/main" id="{4BBD067C-1570-075C-BBD7-C8F80D1B1BA9}"/>
              </a:ext>
            </a:extLst>
          </p:cNvPr>
          <p:cNvSpPr txBox="1"/>
          <p:nvPr/>
        </p:nvSpPr>
        <p:spPr>
          <a:xfrm>
            <a:off x="4046248" y="5312018"/>
            <a:ext cx="3621377" cy="584775"/>
          </a:xfrm>
          <a:prstGeom prst="rect">
            <a:avLst/>
          </a:prstGeom>
          <a:noFill/>
        </p:spPr>
        <p:txBody>
          <a:bodyPr wrap="square" rtlCol="0">
            <a:spAutoFit/>
          </a:bodyPr>
          <a:lstStyle/>
          <a:p>
            <a:r>
              <a:rPr lang="en-US" sz="1600" b="1" i="1" dirty="0">
                <a:solidFill>
                  <a:schemeClr val="tx1">
                    <a:lumMod val="65000"/>
                    <a:lumOff val="35000"/>
                  </a:schemeClr>
                </a:solidFill>
                <a:latin typeface="Arial Narrow" panose="020B0606020202030204" pitchFamily="34" charset="0"/>
                <a:cs typeface="Arial" panose="020B0604020202020204" pitchFamily="34" charset="0"/>
              </a:rPr>
              <a:t>APEX one-pass AGC data over same area – good agreement between data sets</a:t>
            </a:r>
          </a:p>
        </p:txBody>
      </p:sp>
      <p:sp>
        <p:nvSpPr>
          <p:cNvPr id="6" name="TextBox 5">
            <a:extLst>
              <a:ext uri="{FF2B5EF4-FFF2-40B4-BE49-F238E27FC236}">
                <a16:creationId xmlns:a16="http://schemas.microsoft.com/office/drawing/2014/main" id="{3B3ECC88-71C9-23F5-69A2-DE572ACC0E36}"/>
              </a:ext>
            </a:extLst>
          </p:cNvPr>
          <p:cNvSpPr txBox="1"/>
          <p:nvPr/>
        </p:nvSpPr>
        <p:spPr>
          <a:xfrm>
            <a:off x="240234" y="5312018"/>
            <a:ext cx="2512110" cy="338554"/>
          </a:xfrm>
          <a:prstGeom prst="rect">
            <a:avLst/>
          </a:prstGeom>
          <a:noFill/>
        </p:spPr>
        <p:txBody>
          <a:bodyPr wrap="square" rtlCol="0">
            <a:spAutoFit/>
          </a:bodyPr>
          <a:lstStyle/>
          <a:p>
            <a:r>
              <a:rPr lang="en-US" sz="1600" b="1" i="1" dirty="0">
                <a:solidFill>
                  <a:schemeClr val="tx1">
                    <a:lumMod val="65000"/>
                    <a:lumOff val="35000"/>
                  </a:schemeClr>
                </a:solidFill>
                <a:latin typeface="Arial Narrow" panose="020B0606020202030204" pitchFamily="34" charset="0"/>
                <a:cs typeface="Arial" panose="020B0604020202020204" pitchFamily="34" charset="0"/>
              </a:rPr>
              <a:t>MetalMapper 2x2 AGC data</a:t>
            </a:r>
          </a:p>
        </p:txBody>
      </p:sp>
      <p:sp>
        <p:nvSpPr>
          <p:cNvPr id="7" name="TextBox 6">
            <a:extLst>
              <a:ext uri="{FF2B5EF4-FFF2-40B4-BE49-F238E27FC236}">
                <a16:creationId xmlns:a16="http://schemas.microsoft.com/office/drawing/2014/main" id="{58FE7883-67D6-A8C8-AD4E-BC429B051C58}"/>
              </a:ext>
            </a:extLst>
          </p:cNvPr>
          <p:cNvSpPr txBox="1"/>
          <p:nvPr/>
        </p:nvSpPr>
        <p:spPr>
          <a:xfrm>
            <a:off x="7496175" y="5792156"/>
            <a:ext cx="4695825" cy="338554"/>
          </a:xfrm>
          <a:prstGeom prst="rect">
            <a:avLst/>
          </a:prstGeom>
          <a:noFill/>
        </p:spPr>
        <p:txBody>
          <a:bodyPr wrap="square" rtlCol="0">
            <a:spAutoFit/>
          </a:bodyPr>
          <a:lstStyle/>
          <a:p>
            <a:pPr algn="ctr"/>
            <a:r>
              <a:rPr lang="en-US" sz="1200" b="1" i="1" dirty="0">
                <a:solidFill>
                  <a:schemeClr val="tx1">
                    <a:lumMod val="65000"/>
                    <a:lumOff val="35000"/>
                  </a:schemeClr>
                </a:solidFill>
                <a:latin typeface="Arial Narrow" panose="020B0606020202030204" pitchFamily="34" charset="0"/>
                <a:cs typeface="Arial" panose="020B0604020202020204" pitchFamily="34" charset="0"/>
              </a:rPr>
              <a:t>APEX data. Squares are detections, Xs are required digs</a:t>
            </a:r>
            <a:r>
              <a:rPr lang="en-US" sz="1600" b="1" i="1" dirty="0">
                <a:solidFill>
                  <a:schemeClr val="tx1">
                    <a:lumMod val="65000"/>
                    <a:lumOff val="35000"/>
                  </a:schemeClr>
                </a:solidFill>
                <a:latin typeface="Arial Narrow" panose="020B0606020202030204" pitchFamily="34" charset="0"/>
                <a:cs typeface="Arial" panose="020B0604020202020204" pitchFamily="34" charset="0"/>
              </a:rPr>
              <a:t>.</a:t>
            </a:r>
          </a:p>
        </p:txBody>
      </p:sp>
      <p:sp>
        <p:nvSpPr>
          <p:cNvPr id="13" name="Title 8">
            <a:extLst>
              <a:ext uri="{FF2B5EF4-FFF2-40B4-BE49-F238E27FC236}">
                <a16:creationId xmlns:a16="http://schemas.microsoft.com/office/drawing/2014/main" id="{DDD62F13-00C3-BC32-2C44-17578048328E}"/>
              </a:ext>
            </a:extLst>
          </p:cNvPr>
          <p:cNvSpPr>
            <a:spLocks noGrp="1"/>
          </p:cNvSpPr>
          <p:nvPr>
            <p:ph type="title"/>
          </p:nvPr>
        </p:nvSpPr>
        <p:spPr>
          <a:xfrm>
            <a:off x="1087393" y="68607"/>
            <a:ext cx="10017214" cy="549275"/>
          </a:xfrm>
        </p:spPr>
        <p:txBody>
          <a:bodyPr/>
          <a:lstStyle/>
          <a:p>
            <a:r>
              <a:rPr lang="en-US" dirty="0"/>
              <a:t>AGC Project Spotlight – </a:t>
            </a:r>
            <a:br>
              <a:rPr lang="en-US" dirty="0"/>
            </a:br>
            <a:r>
              <a:rPr lang="en-US" dirty="0"/>
              <a:t>Remedial Investigation at Dam Neck Annex</a:t>
            </a:r>
          </a:p>
        </p:txBody>
      </p:sp>
      <p:pic>
        <p:nvPicPr>
          <p:cNvPr id="9" name="Picture 8">
            <a:extLst>
              <a:ext uri="{FF2B5EF4-FFF2-40B4-BE49-F238E27FC236}">
                <a16:creationId xmlns:a16="http://schemas.microsoft.com/office/drawing/2014/main" id="{419A7513-354B-2A86-0B69-140ADB5216E6}"/>
              </a:ext>
            </a:extLst>
          </p:cNvPr>
          <p:cNvPicPr>
            <a:picLocks noChangeAspect="1"/>
          </p:cNvPicPr>
          <p:nvPr/>
        </p:nvPicPr>
        <p:blipFill>
          <a:blip r:embed="rId5"/>
          <a:stretch>
            <a:fillRect/>
          </a:stretch>
        </p:blipFill>
        <p:spPr>
          <a:xfrm>
            <a:off x="7891886" y="1245343"/>
            <a:ext cx="4254921" cy="4627744"/>
          </a:xfrm>
          <a:prstGeom prst="rect">
            <a:avLst/>
          </a:prstGeom>
        </p:spPr>
      </p:pic>
      <p:sp>
        <p:nvSpPr>
          <p:cNvPr id="2" name="TextBox 1">
            <a:extLst>
              <a:ext uri="{FF2B5EF4-FFF2-40B4-BE49-F238E27FC236}">
                <a16:creationId xmlns:a16="http://schemas.microsoft.com/office/drawing/2014/main" id="{248E82EB-0969-04BA-E3BD-62B94967A114}"/>
              </a:ext>
            </a:extLst>
          </p:cNvPr>
          <p:cNvSpPr txBox="1"/>
          <p:nvPr/>
        </p:nvSpPr>
        <p:spPr>
          <a:xfrm>
            <a:off x="10698480" y="6217920"/>
            <a:ext cx="1119217"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(Jacobs 2023)</a:t>
            </a:r>
          </a:p>
        </p:txBody>
      </p:sp>
    </p:spTree>
    <p:extLst>
      <p:ext uri="{BB962C8B-B14F-4D97-AF65-F5344CB8AC3E}">
        <p14:creationId xmlns:p14="http://schemas.microsoft.com/office/powerpoint/2010/main" val="18793616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63A23F6-3149-3748-16EF-58B065710D3C}"/>
              </a:ext>
            </a:extLst>
          </p:cNvPr>
          <p:cNvSpPr>
            <a:spLocks noGrp="1"/>
          </p:cNvSpPr>
          <p:nvPr>
            <p:ph type="body" sz="quarter" idx="13"/>
          </p:nvPr>
        </p:nvSpPr>
        <p:spPr>
          <a:xfrm>
            <a:off x="429768" y="6593205"/>
            <a:ext cx="4114800" cy="274320"/>
          </a:xfrm>
        </p:spPr>
        <p:txBody>
          <a:bodyPr>
            <a:normAutofit lnSpcReduction="10000"/>
          </a:bodyPr>
          <a:lstStyle/>
          <a:p>
            <a:r>
              <a:rPr lang="en-US" dirty="0"/>
              <a:t>One-Pass AGC Overview</a:t>
            </a:r>
          </a:p>
        </p:txBody>
      </p:sp>
      <p:sp>
        <p:nvSpPr>
          <p:cNvPr id="12" name="TextBox 11">
            <a:extLst>
              <a:ext uri="{FF2B5EF4-FFF2-40B4-BE49-F238E27FC236}">
                <a16:creationId xmlns:a16="http://schemas.microsoft.com/office/drawing/2014/main" id="{8D36154C-4EB7-E36F-EA2A-438B092C5783}"/>
              </a:ext>
            </a:extLst>
          </p:cNvPr>
          <p:cNvSpPr txBox="1"/>
          <p:nvPr/>
        </p:nvSpPr>
        <p:spPr>
          <a:xfrm>
            <a:off x="200024" y="5932691"/>
            <a:ext cx="7671463" cy="646331"/>
          </a:xfrm>
          <a:prstGeom prst="rect">
            <a:avLst/>
          </a:prstGeom>
          <a:noFill/>
        </p:spPr>
        <p:txBody>
          <a:bodyPr wrap="square">
            <a:spAutoFit/>
          </a:bodyPr>
          <a:lstStyle/>
          <a:p>
            <a:r>
              <a:rPr lang="en-US" sz="1800" b="1" dirty="0">
                <a:solidFill>
                  <a:srgbClr val="134B8E"/>
                </a:solidFill>
                <a:highlight>
                  <a:srgbClr val="FFFF00"/>
                </a:highlight>
                <a:latin typeface="Arial" panose="020B0604020202020204" pitchFamily="34" charset="0"/>
                <a:cs typeface="Arial" panose="020B0604020202020204" pitchFamily="34" charset="0"/>
              </a:rPr>
              <a:t>Had 1,000 sources per acre that needed cued AGC, an additional</a:t>
            </a:r>
            <a:br>
              <a:rPr lang="en-US" sz="1800" b="1" dirty="0">
                <a:solidFill>
                  <a:srgbClr val="134B8E"/>
                </a:solidFill>
                <a:highlight>
                  <a:srgbClr val="FFFF00"/>
                </a:highlight>
                <a:latin typeface="Arial" panose="020B0604020202020204" pitchFamily="34" charset="0"/>
                <a:cs typeface="Arial" panose="020B0604020202020204" pitchFamily="34" charset="0"/>
              </a:rPr>
            </a:br>
            <a:r>
              <a:rPr lang="en-US" sz="1800" b="1" dirty="0">
                <a:solidFill>
                  <a:srgbClr val="134B8E"/>
                </a:solidFill>
                <a:highlight>
                  <a:srgbClr val="FFFF00"/>
                </a:highlight>
                <a:latin typeface="Arial" panose="020B0604020202020204" pitchFamily="34" charset="0"/>
                <a:cs typeface="Arial" panose="020B0604020202020204" pitchFamily="34" charset="0"/>
              </a:rPr>
              <a:t>25 days (plus processing) would have been needed fo</a:t>
            </a:r>
            <a:r>
              <a:rPr lang="en-US" b="1" dirty="0">
                <a:solidFill>
                  <a:srgbClr val="134B8E"/>
                </a:solidFill>
                <a:highlight>
                  <a:srgbClr val="FFFF00"/>
                </a:highlight>
                <a:latin typeface="Arial" panose="020B0604020202020204" pitchFamily="34" charset="0"/>
                <a:cs typeface="Arial" panose="020B0604020202020204" pitchFamily="34" charset="0"/>
              </a:rPr>
              <a:t>r a 5-acre site*</a:t>
            </a:r>
          </a:p>
        </p:txBody>
      </p:sp>
      <p:sp>
        <p:nvSpPr>
          <p:cNvPr id="14" name="Content Placeholder 9">
            <a:extLst>
              <a:ext uri="{FF2B5EF4-FFF2-40B4-BE49-F238E27FC236}">
                <a16:creationId xmlns:a16="http://schemas.microsoft.com/office/drawing/2014/main" id="{0DC42E7C-0E64-82E0-9AD0-04ADE95A9F61}"/>
              </a:ext>
            </a:extLst>
          </p:cNvPr>
          <p:cNvSpPr>
            <a:spLocks noGrp="1"/>
          </p:cNvSpPr>
          <p:nvPr>
            <p:ph idx="1"/>
          </p:nvPr>
        </p:nvSpPr>
        <p:spPr>
          <a:xfrm>
            <a:off x="200026" y="1156997"/>
            <a:ext cx="7821726" cy="1503288"/>
          </a:xfrm>
        </p:spPr>
        <p:txBody>
          <a:bodyPr>
            <a:normAutofit/>
          </a:bodyPr>
          <a:lstStyle/>
          <a:p>
            <a:pPr marL="0" indent="0">
              <a:spcBef>
                <a:spcPts val="600"/>
              </a:spcBef>
              <a:buNone/>
            </a:pPr>
            <a:r>
              <a:rPr lang="en-US" sz="1800" b="1" dirty="0"/>
              <a:t>Moving Target Mortar Range – North</a:t>
            </a:r>
          </a:p>
          <a:p>
            <a:pPr marL="269875" indent="-269875">
              <a:spcBef>
                <a:spcPts val="600"/>
              </a:spcBef>
            </a:pPr>
            <a:r>
              <a:rPr lang="en-US" sz="1800" dirty="0"/>
              <a:t>Initial dynamic MetalMapper 2x2 data (where thought to be usable) indicates ~1,000 sources per acre would need cued AGC</a:t>
            </a:r>
          </a:p>
          <a:p>
            <a:pPr marL="269875" indent="-269875">
              <a:spcBef>
                <a:spcPts val="600"/>
              </a:spcBef>
            </a:pPr>
            <a:r>
              <a:rPr lang="en-US" sz="1800" dirty="0"/>
              <a:t>Interim one-pass AGC results showing similar sources per acre, with good reductions without need for cued AGC</a:t>
            </a:r>
          </a:p>
        </p:txBody>
      </p:sp>
      <p:pic>
        <p:nvPicPr>
          <p:cNvPr id="15" name="Picture 14">
            <a:extLst>
              <a:ext uri="{FF2B5EF4-FFF2-40B4-BE49-F238E27FC236}">
                <a16:creationId xmlns:a16="http://schemas.microsoft.com/office/drawing/2014/main" id="{087E3CD7-35FB-C83C-C639-E90A724AC5BC}"/>
              </a:ext>
            </a:extLst>
          </p:cNvPr>
          <p:cNvPicPr>
            <a:picLocks noChangeAspect="1"/>
          </p:cNvPicPr>
          <p:nvPr/>
        </p:nvPicPr>
        <p:blipFill>
          <a:blip r:embed="rId3"/>
          <a:stretch>
            <a:fillRect/>
          </a:stretch>
        </p:blipFill>
        <p:spPr>
          <a:xfrm>
            <a:off x="316434" y="2651018"/>
            <a:ext cx="3749040" cy="2651760"/>
          </a:xfrm>
          <a:prstGeom prst="rect">
            <a:avLst/>
          </a:prstGeom>
          <a:ln>
            <a:solidFill>
              <a:schemeClr val="bg2">
                <a:lumMod val="90000"/>
              </a:schemeClr>
            </a:solidFill>
          </a:ln>
        </p:spPr>
      </p:pic>
      <p:pic>
        <p:nvPicPr>
          <p:cNvPr id="16" name="Picture 15">
            <a:extLst>
              <a:ext uri="{FF2B5EF4-FFF2-40B4-BE49-F238E27FC236}">
                <a16:creationId xmlns:a16="http://schemas.microsoft.com/office/drawing/2014/main" id="{2525DCD2-BA39-F442-0D2C-1552A222D73E}"/>
              </a:ext>
            </a:extLst>
          </p:cNvPr>
          <p:cNvPicPr>
            <a:picLocks noChangeAspect="1"/>
          </p:cNvPicPr>
          <p:nvPr/>
        </p:nvPicPr>
        <p:blipFill>
          <a:blip r:embed="rId4"/>
          <a:stretch>
            <a:fillRect/>
          </a:stretch>
        </p:blipFill>
        <p:spPr>
          <a:xfrm>
            <a:off x="4122448" y="2651018"/>
            <a:ext cx="3749040" cy="2651760"/>
          </a:xfrm>
          <a:prstGeom prst="rect">
            <a:avLst/>
          </a:prstGeom>
          <a:ln>
            <a:solidFill>
              <a:schemeClr val="bg2">
                <a:lumMod val="90000"/>
              </a:schemeClr>
            </a:solidFill>
          </a:ln>
        </p:spPr>
      </p:pic>
      <p:sp>
        <p:nvSpPr>
          <p:cNvPr id="17" name="TextBox 16">
            <a:extLst>
              <a:ext uri="{FF2B5EF4-FFF2-40B4-BE49-F238E27FC236}">
                <a16:creationId xmlns:a16="http://schemas.microsoft.com/office/drawing/2014/main" id="{C52F8A8B-6E2F-369F-FC4C-253BFB42AA17}"/>
              </a:ext>
            </a:extLst>
          </p:cNvPr>
          <p:cNvSpPr txBox="1"/>
          <p:nvPr/>
        </p:nvSpPr>
        <p:spPr>
          <a:xfrm>
            <a:off x="4046248" y="5312018"/>
            <a:ext cx="3621377" cy="584775"/>
          </a:xfrm>
          <a:prstGeom prst="rect">
            <a:avLst/>
          </a:prstGeom>
          <a:noFill/>
        </p:spPr>
        <p:txBody>
          <a:bodyPr wrap="square" rtlCol="0">
            <a:spAutoFit/>
          </a:bodyPr>
          <a:lstStyle/>
          <a:p>
            <a:r>
              <a:rPr lang="en-US" sz="1600" b="1" i="1" dirty="0">
                <a:solidFill>
                  <a:schemeClr val="tx1">
                    <a:lumMod val="65000"/>
                    <a:lumOff val="35000"/>
                  </a:schemeClr>
                </a:solidFill>
                <a:latin typeface="Arial Narrow" panose="020B0606020202030204" pitchFamily="34" charset="0"/>
                <a:cs typeface="Arial" panose="020B0604020202020204" pitchFamily="34" charset="0"/>
              </a:rPr>
              <a:t>APEX one-pass AGC data over same area – good agreement between data sets</a:t>
            </a:r>
          </a:p>
        </p:txBody>
      </p:sp>
      <p:sp>
        <p:nvSpPr>
          <p:cNvPr id="18" name="TextBox 17">
            <a:extLst>
              <a:ext uri="{FF2B5EF4-FFF2-40B4-BE49-F238E27FC236}">
                <a16:creationId xmlns:a16="http://schemas.microsoft.com/office/drawing/2014/main" id="{4521CE8B-E867-0F58-F6A7-964CA6A8A3B6}"/>
              </a:ext>
            </a:extLst>
          </p:cNvPr>
          <p:cNvSpPr txBox="1"/>
          <p:nvPr/>
        </p:nvSpPr>
        <p:spPr>
          <a:xfrm>
            <a:off x="240234" y="5312018"/>
            <a:ext cx="2484678" cy="338554"/>
          </a:xfrm>
          <a:prstGeom prst="rect">
            <a:avLst/>
          </a:prstGeom>
          <a:noFill/>
        </p:spPr>
        <p:txBody>
          <a:bodyPr wrap="square" rtlCol="0">
            <a:spAutoFit/>
          </a:bodyPr>
          <a:lstStyle/>
          <a:p>
            <a:r>
              <a:rPr lang="en-US" sz="1600" b="1" i="1" dirty="0">
                <a:solidFill>
                  <a:schemeClr val="tx1">
                    <a:lumMod val="65000"/>
                    <a:lumOff val="35000"/>
                  </a:schemeClr>
                </a:solidFill>
                <a:latin typeface="Arial Narrow" panose="020B0606020202030204" pitchFamily="34" charset="0"/>
                <a:cs typeface="Arial" panose="020B0604020202020204" pitchFamily="34" charset="0"/>
              </a:rPr>
              <a:t>MetalMapper 2x2 AGC data</a:t>
            </a:r>
          </a:p>
        </p:txBody>
      </p:sp>
      <p:sp>
        <p:nvSpPr>
          <p:cNvPr id="5" name="Title 8">
            <a:extLst>
              <a:ext uri="{FF2B5EF4-FFF2-40B4-BE49-F238E27FC236}">
                <a16:creationId xmlns:a16="http://schemas.microsoft.com/office/drawing/2014/main" id="{9AF15EC3-56BE-4466-BFA9-EA42A7A5D26C}"/>
              </a:ext>
            </a:extLst>
          </p:cNvPr>
          <p:cNvSpPr>
            <a:spLocks noGrp="1"/>
          </p:cNvSpPr>
          <p:nvPr>
            <p:ph type="title"/>
          </p:nvPr>
        </p:nvSpPr>
        <p:spPr>
          <a:xfrm>
            <a:off x="1087654" y="73696"/>
            <a:ext cx="10414535" cy="549275"/>
          </a:xfrm>
        </p:spPr>
        <p:txBody>
          <a:bodyPr/>
          <a:lstStyle/>
          <a:p>
            <a:r>
              <a:rPr lang="en-US" dirty="0"/>
              <a:t>AGC Project Spotlight – </a:t>
            </a:r>
            <a:br>
              <a:rPr lang="en-US" dirty="0"/>
            </a:br>
            <a:r>
              <a:rPr lang="en-US" dirty="0"/>
              <a:t>Remedial Investigation at Dam Neck Annex</a:t>
            </a:r>
          </a:p>
        </p:txBody>
      </p:sp>
      <p:pic>
        <p:nvPicPr>
          <p:cNvPr id="2" name="Picture 1">
            <a:extLst>
              <a:ext uri="{FF2B5EF4-FFF2-40B4-BE49-F238E27FC236}">
                <a16:creationId xmlns:a16="http://schemas.microsoft.com/office/drawing/2014/main" id="{0C7ED3B4-546E-0D2F-96E1-647E53CE9345}"/>
              </a:ext>
            </a:extLst>
          </p:cNvPr>
          <p:cNvPicPr>
            <a:picLocks noChangeAspect="1"/>
          </p:cNvPicPr>
          <p:nvPr/>
        </p:nvPicPr>
        <p:blipFill>
          <a:blip r:embed="rId5"/>
          <a:stretch>
            <a:fillRect/>
          </a:stretch>
        </p:blipFill>
        <p:spPr>
          <a:xfrm>
            <a:off x="7891886" y="1245343"/>
            <a:ext cx="4254921" cy="4627744"/>
          </a:xfrm>
          <a:prstGeom prst="rect">
            <a:avLst/>
          </a:prstGeom>
        </p:spPr>
      </p:pic>
      <p:sp>
        <p:nvSpPr>
          <p:cNvPr id="3" name="TextBox 2">
            <a:extLst>
              <a:ext uri="{FF2B5EF4-FFF2-40B4-BE49-F238E27FC236}">
                <a16:creationId xmlns:a16="http://schemas.microsoft.com/office/drawing/2014/main" id="{C6F7655D-4761-FB18-0A63-2D8BDBBC755A}"/>
              </a:ext>
            </a:extLst>
          </p:cNvPr>
          <p:cNvSpPr txBox="1"/>
          <p:nvPr/>
        </p:nvSpPr>
        <p:spPr>
          <a:xfrm>
            <a:off x="7496175" y="5792156"/>
            <a:ext cx="4695825" cy="338554"/>
          </a:xfrm>
          <a:prstGeom prst="rect">
            <a:avLst/>
          </a:prstGeom>
          <a:noFill/>
        </p:spPr>
        <p:txBody>
          <a:bodyPr wrap="square" rtlCol="0">
            <a:spAutoFit/>
          </a:bodyPr>
          <a:lstStyle/>
          <a:p>
            <a:pPr algn="ctr"/>
            <a:r>
              <a:rPr lang="en-US" sz="1200" b="1" i="1" dirty="0">
                <a:solidFill>
                  <a:schemeClr val="tx1">
                    <a:lumMod val="65000"/>
                    <a:lumOff val="35000"/>
                  </a:schemeClr>
                </a:solidFill>
                <a:latin typeface="Arial Narrow" panose="020B0606020202030204" pitchFamily="34" charset="0"/>
                <a:cs typeface="Arial" panose="020B0604020202020204" pitchFamily="34" charset="0"/>
              </a:rPr>
              <a:t>APEX data. Squares are detections, Xs are required digs</a:t>
            </a:r>
            <a:r>
              <a:rPr lang="en-US" sz="1600" b="1" i="1" dirty="0">
                <a:solidFill>
                  <a:schemeClr val="tx1">
                    <a:lumMod val="65000"/>
                    <a:lumOff val="35000"/>
                  </a:schemeClr>
                </a:solidFill>
                <a:latin typeface="Arial Narrow" panose="020B0606020202030204" pitchFamily="34" charset="0"/>
                <a:cs typeface="Arial" panose="020B0604020202020204" pitchFamily="34" charset="0"/>
              </a:rPr>
              <a:t>.</a:t>
            </a:r>
          </a:p>
        </p:txBody>
      </p:sp>
      <p:sp>
        <p:nvSpPr>
          <p:cNvPr id="4" name="TextBox 3">
            <a:extLst>
              <a:ext uri="{FF2B5EF4-FFF2-40B4-BE49-F238E27FC236}">
                <a16:creationId xmlns:a16="http://schemas.microsoft.com/office/drawing/2014/main" id="{978EFA60-5171-A28F-D5BB-5041B6495D86}"/>
              </a:ext>
            </a:extLst>
          </p:cNvPr>
          <p:cNvSpPr txBox="1"/>
          <p:nvPr/>
        </p:nvSpPr>
        <p:spPr>
          <a:xfrm>
            <a:off x="10698480" y="6217920"/>
            <a:ext cx="1119217"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(Jacobs 2023)</a:t>
            </a:r>
          </a:p>
        </p:txBody>
      </p:sp>
    </p:spTree>
    <p:extLst>
      <p:ext uri="{BB962C8B-B14F-4D97-AF65-F5344CB8AC3E}">
        <p14:creationId xmlns:p14="http://schemas.microsoft.com/office/powerpoint/2010/main" val="18680665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A9CC3-A380-3D46-1C33-EBF24457A647}"/>
              </a:ext>
            </a:extLst>
          </p:cNvPr>
          <p:cNvSpPr>
            <a:spLocks noGrp="1"/>
          </p:cNvSpPr>
          <p:nvPr>
            <p:ph type="ctrTitle"/>
          </p:nvPr>
        </p:nvSpPr>
        <p:spPr>
          <a:xfrm>
            <a:off x="5555226" y="3236786"/>
            <a:ext cx="6323387" cy="1790441"/>
          </a:xfrm>
        </p:spPr>
        <p:txBody>
          <a:bodyPr/>
          <a:lstStyle/>
          <a:p>
            <a:r>
              <a:rPr lang="en-US" dirty="0"/>
              <a:t>One-Pass AGC:</a:t>
            </a:r>
            <a:br>
              <a:rPr lang="en-US" dirty="0"/>
            </a:br>
            <a:r>
              <a:rPr lang="en-US" dirty="0"/>
              <a:t>Break for questions and comments</a:t>
            </a:r>
          </a:p>
        </p:txBody>
      </p:sp>
    </p:spTree>
    <p:extLst>
      <p:ext uri="{BB962C8B-B14F-4D97-AF65-F5344CB8AC3E}">
        <p14:creationId xmlns:p14="http://schemas.microsoft.com/office/powerpoint/2010/main" val="4869055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ACE42B-8171-03AF-B3E6-0B17E7A4D315}"/>
              </a:ext>
            </a:extLst>
          </p:cNvPr>
          <p:cNvSpPr/>
          <p:nvPr/>
        </p:nvSpPr>
        <p:spPr bwMode="auto">
          <a:xfrm>
            <a:off x="-1" y="3471526"/>
            <a:ext cx="7229475" cy="429384"/>
          </a:xfrm>
          <a:prstGeom prst="rect">
            <a:avLst/>
          </a:prstGeom>
          <a:solidFill>
            <a:srgbClr val="0099FF"/>
          </a:solidFill>
          <a:ln w="38100" cap="flat" cmpd="sng" algn="ctr">
            <a:noFill/>
            <a:prstDash val="solid"/>
            <a:round/>
            <a:headEnd type="none" w="med" len="med"/>
            <a:tailEnd type="none" w="med" len="med"/>
          </a:ln>
          <a:effectLst/>
        </p:spPr>
        <p:txBody>
          <a:bodyPr vert="horz" wrap="square" lIns="99276" tIns="49638" rIns="99276" bIns="49638" numCol="1" rtlCol="0" anchor="t" anchorCtr="0" compatLnSpc="1">
            <a:prstTxWarp prst="textNoShape">
              <a:avLst/>
            </a:prstTxWarp>
            <a:spAutoFit/>
          </a:bodyPr>
          <a:lstStyle/>
          <a:p>
            <a:pPr marL="0" marR="0" indent="0" algn="ctr" defTabSz="992188"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Arial" charset="0"/>
            </a:endParaRPr>
          </a:p>
        </p:txBody>
      </p:sp>
      <p:sp>
        <p:nvSpPr>
          <p:cNvPr id="2" name="Content Placeholder 1">
            <a:extLst>
              <a:ext uri="{FF2B5EF4-FFF2-40B4-BE49-F238E27FC236}">
                <a16:creationId xmlns:a16="http://schemas.microsoft.com/office/drawing/2014/main" id="{1EC7C649-FEDA-5823-4966-1D071BD99207}"/>
              </a:ext>
            </a:extLst>
          </p:cNvPr>
          <p:cNvSpPr>
            <a:spLocks noGrp="1"/>
          </p:cNvSpPr>
          <p:nvPr>
            <p:ph idx="1"/>
          </p:nvPr>
        </p:nvSpPr>
        <p:spPr/>
        <p:txBody>
          <a:bodyPr/>
          <a:lstStyle/>
          <a:p>
            <a:r>
              <a:rPr lang="en-US" dirty="0"/>
              <a:t>Introduction</a:t>
            </a:r>
          </a:p>
          <a:p>
            <a:r>
              <a:rPr lang="en-US" dirty="0"/>
              <a:t>Background on MR Technologies</a:t>
            </a:r>
          </a:p>
          <a:p>
            <a:r>
              <a:rPr lang="en-US" dirty="0"/>
              <a:t>SLAM Overview</a:t>
            </a:r>
          </a:p>
          <a:p>
            <a:r>
              <a:rPr lang="en-US" dirty="0"/>
              <a:t>One-Pass AGC Overview</a:t>
            </a:r>
          </a:p>
          <a:p>
            <a:r>
              <a:rPr lang="en-US" dirty="0">
                <a:solidFill>
                  <a:schemeClr val="bg1"/>
                </a:solidFill>
              </a:rPr>
              <a:t>Quality Requirements for MR Projects</a:t>
            </a:r>
          </a:p>
          <a:p>
            <a:r>
              <a:rPr lang="en-US" dirty="0"/>
              <a:t>Conclusions and Useful References </a:t>
            </a:r>
          </a:p>
        </p:txBody>
      </p:sp>
      <p:sp>
        <p:nvSpPr>
          <p:cNvPr id="3" name="Title 2">
            <a:extLst>
              <a:ext uri="{FF2B5EF4-FFF2-40B4-BE49-F238E27FC236}">
                <a16:creationId xmlns:a16="http://schemas.microsoft.com/office/drawing/2014/main" id="{A6B9332E-7EA6-806B-0050-874952925BC1}"/>
              </a:ext>
            </a:extLst>
          </p:cNvPr>
          <p:cNvSpPr>
            <a:spLocks noGrp="1"/>
          </p:cNvSpPr>
          <p:nvPr>
            <p:ph type="title"/>
          </p:nvPr>
        </p:nvSpPr>
        <p:spPr/>
        <p:txBody>
          <a:bodyPr/>
          <a:lstStyle/>
          <a:p>
            <a:r>
              <a:rPr lang="en-US" dirty="0"/>
              <a:t>Presentation Overview</a:t>
            </a:r>
          </a:p>
        </p:txBody>
      </p:sp>
    </p:spTree>
    <p:extLst>
      <p:ext uri="{BB962C8B-B14F-4D97-AF65-F5344CB8AC3E}">
        <p14:creationId xmlns:p14="http://schemas.microsoft.com/office/powerpoint/2010/main" val="24546425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B03165-EE2E-2174-9063-5C452BF00331}"/>
              </a:ext>
            </a:extLst>
          </p:cNvPr>
          <p:cNvSpPr>
            <a:spLocks noGrp="1"/>
          </p:cNvSpPr>
          <p:nvPr>
            <p:ph type="title"/>
          </p:nvPr>
        </p:nvSpPr>
        <p:spPr/>
        <p:txBody>
          <a:bodyPr/>
          <a:lstStyle/>
          <a:p>
            <a:r>
              <a:rPr lang="en-US" dirty="0"/>
              <a:t>Quality Requirements for MR Projects</a:t>
            </a:r>
          </a:p>
        </p:txBody>
      </p:sp>
      <p:sp>
        <p:nvSpPr>
          <p:cNvPr id="4" name="Content Placeholder 3">
            <a:extLst>
              <a:ext uri="{FF2B5EF4-FFF2-40B4-BE49-F238E27FC236}">
                <a16:creationId xmlns:a16="http://schemas.microsoft.com/office/drawing/2014/main" id="{2D3F6316-D935-03BC-4B3F-EEFA0182733B}"/>
              </a:ext>
            </a:extLst>
          </p:cNvPr>
          <p:cNvSpPr>
            <a:spLocks noGrp="1"/>
          </p:cNvSpPr>
          <p:nvPr>
            <p:ph idx="1"/>
          </p:nvPr>
        </p:nvSpPr>
        <p:spPr>
          <a:xfrm>
            <a:off x="838200" y="1576096"/>
            <a:ext cx="10515600" cy="4919373"/>
          </a:xfrm>
        </p:spPr>
        <p:txBody>
          <a:bodyPr>
            <a:normAutofit fontScale="92500" lnSpcReduction="10000"/>
          </a:bodyPr>
          <a:lstStyle/>
          <a:p>
            <a:pPr marL="0" indent="0">
              <a:buNone/>
            </a:pPr>
            <a:r>
              <a:rPr lang="en-US" b="1" dirty="0"/>
              <a:t>Quality Control (QC)</a:t>
            </a:r>
          </a:p>
          <a:p>
            <a:pPr marL="0" indent="0">
              <a:buNone/>
            </a:pPr>
            <a:r>
              <a:rPr lang="en-US" sz="2600" dirty="0"/>
              <a:t>“QC is a </a:t>
            </a:r>
            <a:r>
              <a:rPr lang="en-US" sz="2600" dirty="0">
                <a:highlight>
                  <a:srgbClr val="FFFF00"/>
                </a:highlight>
              </a:rPr>
              <a:t>product‐oriented</a:t>
            </a:r>
            <a:r>
              <a:rPr lang="en-US" sz="2600" dirty="0"/>
              <a:t> technique or activity designed to evaluate a completed task or product. … The </a:t>
            </a:r>
            <a:r>
              <a:rPr lang="en-US" sz="2600" dirty="0">
                <a:highlight>
                  <a:srgbClr val="FFFF00"/>
                </a:highlight>
              </a:rPr>
              <a:t>quality is determined by comparing a completed product against the requirements</a:t>
            </a:r>
            <a:r>
              <a:rPr lang="en-US" sz="2600" dirty="0"/>
              <a:t> which were developed for that product.”</a:t>
            </a:r>
          </a:p>
          <a:p>
            <a:pPr marL="0" indent="0">
              <a:buNone/>
            </a:pPr>
            <a:endParaRPr lang="en-US" sz="2600" dirty="0"/>
          </a:p>
          <a:p>
            <a:pPr marL="0" indent="0">
              <a:buNone/>
            </a:pPr>
            <a:r>
              <a:rPr lang="en-US" sz="2800" b="1" dirty="0"/>
              <a:t>Quality Assurance (QA)</a:t>
            </a:r>
          </a:p>
          <a:p>
            <a:pPr marL="0" indent="0">
              <a:lnSpc>
                <a:spcPct val="100000"/>
              </a:lnSpc>
              <a:buNone/>
            </a:pPr>
            <a:r>
              <a:rPr lang="en-US" sz="2600" dirty="0"/>
              <a:t>“QA is a </a:t>
            </a:r>
            <a:r>
              <a:rPr lang="en-US" sz="2600" dirty="0">
                <a:highlight>
                  <a:srgbClr val="FFFF00"/>
                </a:highlight>
              </a:rPr>
              <a:t>process‐oriented</a:t>
            </a:r>
            <a:r>
              <a:rPr lang="en-US" sz="2600" dirty="0"/>
              <a:t> technique that ensures all processes are defined and appropriate. </a:t>
            </a:r>
            <a:r>
              <a:rPr lang="en-US" sz="2600" dirty="0">
                <a:highlight>
                  <a:srgbClr val="FFFF00"/>
                </a:highlight>
              </a:rPr>
              <a:t>QA reviews should focus on the process elements</a:t>
            </a:r>
            <a:r>
              <a:rPr lang="en-US" sz="2600" dirty="0"/>
              <a:t> of a project, including a review of whether project requirements are defined at the proper level of detail.”</a:t>
            </a:r>
          </a:p>
          <a:p>
            <a:pPr marL="0" indent="0">
              <a:buNone/>
            </a:pPr>
            <a:endParaRPr lang="en-US" sz="2600" dirty="0"/>
          </a:p>
          <a:p>
            <a:pPr marL="0" indent="0">
              <a:buNone/>
            </a:pPr>
            <a:r>
              <a:rPr lang="en-US" sz="1500" dirty="0"/>
              <a:t>(NAVFAC EXWC, 2019)</a:t>
            </a:r>
          </a:p>
        </p:txBody>
      </p:sp>
      <p:sp>
        <p:nvSpPr>
          <p:cNvPr id="6" name="Text Placeholder 4">
            <a:extLst>
              <a:ext uri="{FF2B5EF4-FFF2-40B4-BE49-F238E27FC236}">
                <a16:creationId xmlns:a16="http://schemas.microsoft.com/office/drawing/2014/main" id="{41D1C320-A0D8-7746-1CA1-5728807B2DFC}"/>
              </a:ext>
            </a:extLst>
          </p:cNvPr>
          <p:cNvSpPr>
            <a:spLocks noGrp="1"/>
          </p:cNvSpPr>
          <p:nvPr>
            <p:ph type="body" sz="quarter" idx="13"/>
          </p:nvPr>
        </p:nvSpPr>
        <p:spPr>
          <a:xfrm>
            <a:off x="429768" y="6593205"/>
            <a:ext cx="4114800" cy="274320"/>
          </a:xfrm>
        </p:spPr>
        <p:txBody>
          <a:bodyPr>
            <a:normAutofit lnSpcReduction="10000"/>
          </a:bodyPr>
          <a:lstStyle/>
          <a:p>
            <a:r>
              <a:rPr lang="en-US" dirty="0"/>
              <a:t>Quality Requirements for MR Projects</a:t>
            </a:r>
          </a:p>
        </p:txBody>
      </p:sp>
    </p:spTree>
    <p:extLst>
      <p:ext uri="{BB962C8B-B14F-4D97-AF65-F5344CB8AC3E}">
        <p14:creationId xmlns:p14="http://schemas.microsoft.com/office/powerpoint/2010/main" val="36796319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0CDE97-1AFF-A36A-5E6A-E87932141718}"/>
              </a:ext>
            </a:extLst>
          </p:cNvPr>
          <p:cNvSpPr>
            <a:spLocks noGrp="1"/>
          </p:cNvSpPr>
          <p:nvPr>
            <p:ph type="title"/>
          </p:nvPr>
        </p:nvSpPr>
        <p:spPr/>
        <p:txBody>
          <a:bodyPr/>
          <a:lstStyle/>
          <a:p>
            <a:r>
              <a:rPr lang="en-US" dirty="0"/>
              <a:t>Quality Requirements for MR Projects </a:t>
            </a:r>
          </a:p>
        </p:txBody>
      </p:sp>
      <p:sp>
        <p:nvSpPr>
          <p:cNvPr id="6" name="Title 1">
            <a:extLst>
              <a:ext uri="{FF2B5EF4-FFF2-40B4-BE49-F238E27FC236}">
                <a16:creationId xmlns:a16="http://schemas.microsoft.com/office/drawing/2014/main" id="{6B15305F-5CA3-884A-FDB5-C4EC2C078328}"/>
              </a:ext>
            </a:extLst>
          </p:cNvPr>
          <p:cNvSpPr txBox="1">
            <a:spLocks/>
          </p:cNvSpPr>
          <p:nvPr/>
        </p:nvSpPr>
        <p:spPr>
          <a:xfrm>
            <a:off x="8632310" y="5532424"/>
            <a:ext cx="3162296" cy="549275"/>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b="0" kern="1200">
                <a:solidFill>
                  <a:schemeClr val="tx2"/>
                </a:solidFill>
                <a:latin typeface="+mj-lt"/>
                <a:ea typeface="+mj-ea"/>
                <a:cs typeface="Arial" panose="020B0604020202020204" pitchFamily="34" charset="0"/>
              </a:defRPr>
            </a:lvl1pPr>
          </a:lstStyle>
          <a:p>
            <a:r>
              <a:rPr lang="en-US" sz="1800" b="1" i="1" dirty="0">
                <a:solidFill>
                  <a:schemeClr val="tx1">
                    <a:lumMod val="65000"/>
                    <a:lumOff val="35000"/>
                  </a:schemeClr>
                </a:solidFill>
                <a:latin typeface="Arial Narrow" panose="020B0606020202030204" pitchFamily="34" charset="0"/>
              </a:rPr>
              <a:t> AGC demands greater quality management, plus accreditation</a:t>
            </a:r>
            <a:endParaRPr lang="en-US" sz="2800" b="1" i="1" dirty="0">
              <a:solidFill>
                <a:schemeClr val="tx1">
                  <a:lumMod val="65000"/>
                  <a:lumOff val="35000"/>
                </a:schemeClr>
              </a:solidFill>
              <a:latin typeface="Arial Narrow" panose="020B0606020202030204" pitchFamily="34" charset="0"/>
            </a:endParaRPr>
          </a:p>
        </p:txBody>
      </p:sp>
      <p:pic>
        <p:nvPicPr>
          <p:cNvPr id="7" name="Picture 6">
            <a:extLst>
              <a:ext uri="{FF2B5EF4-FFF2-40B4-BE49-F238E27FC236}">
                <a16:creationId xmlns:a16="http://schemas.microsoft.com/office/drawing/2014/main" id="{B8E56E74-044B-9328-6296-CD33EDE6001A}"/>
              </a:ext>
            </a:extLst>
          </p:cNvPr>
          <p:cNvPicPr>
            <a:picLocks noChangeAspect="1"/>
          </p:cNvPicPr>
          <p:nvPr/>
        </p:nvPicPr>
        <p:blipFill>
          <a:blip r:embed="rId3"/>
          <a:stretch>
            <a:fillRect/>
          </a:stretch>
        </p:blipFill>
        <p:spPr>
          <a:xfrm>
            <a:off x="8632308" y="1634527"/>
            <a:ext cx="2851769" cy="3838757"/>
          </a:xfrm>
          <a:prstGeom prst="rect">
            <a:avLst/>
          </a:prstGeom>
          <a:ln>
            <a:solidFill>
              <a:schemeClr val="bg2">
                <a:lumMod val="90000"/>
              </a:schemeClr>
            </a:solidFill>
          </a:ln>
          <a:effectLst>
            <a:outerShdw blurRad="152400" dist="76200" dir="2700000" algn="tl" rotWithShape="0">
              <a:prstClr val="black">
                <a:alpha val="30000"/>
              </a:prstClr>
            </a:outerShdw>
          </a:effectLst>
        </p:spPr>
      </p:pic>
      <p:sp>
        <p:nvSpPr>
          <p:cNvPr id="9" name="TextBox 8">
            <a:extLst>
              <a:ext uri="{FF2B5EF4-FFF2-40B4-BE49-F238E27FC236}">
                <a16:creationId xmlns:a16="http://schemas.microsoft.com/office/drawing/2014/main" id="{DCA22061-9D62-B972-CA25-D6F035087E8C}"/>
              </a:ext>
            </a:extLst>
          </p:cNvPr>
          <p:cNvSpPr txBox="1"/>
          <p:nvPr/>
        </p:nvSpPr>
        <p:spPr>
          <a:xfrm>
            <a:off x="429768" y="1949195"/>
            <a:ext cx="2284857" cy="830997"/>
          </a:xfrm>
          <a:prstGeom prst="rect">
            <a:avLst/>
          </a:prstGeom>
          <a:noFill/>
        </p:spPr>
        <p:txBody>
          <a:bodyPr wrap="square" rtlCol="0">
            <a:spAutoFit/>
          </a:bodyPr>
          <a:lstStyle/>
          <a:p>
            <a:r>
              <a:rPr lang="en-US" sz="1600" b="1" i="1" dirty="0">
                <a:solidFill>
                  <a:schemeClr val="tx1">
                    <a:lumMod val="65000"/>
                    <a:lumOff val="35000"/>
                  </a:schemeClr>
                </a:solidFill>
                <a:latin typeface="Arial Narrow" panose="020B0606020202030204" pitchFamily="34" charset="0"/>
              </a:rPr>
              <a:t>Quality Management:</a:t>
            </a:r>
            <a:br>
              <a:rPr lang="en-US" sz="1600" b="1" i="1" dirty="0">
                <a:solidFill>
                  <a:schemeClr val="tx1">
                    <a:lumMod val="65000"/>
                    <a:lumOff val="35000"/>
                  </a:schemeClr>
                </a:solidFill>
                <a:latin typeface="Arial Narrow" panose="020B0606020202030204" pitchFamily="34" charset="0"/>
              </a:rPr>
            </a:br>
            <a:r>
              <a:rPr lang="en-US" sz="1600" dirty="0">
                <a:solidFill>
                  <a:schemeClr val="tx1">
                    <a:lumMod val="65000"/>
                    <a:lumOff val="35000"/>
                  </a:schemeClr>
                </a:solidFill>
                <a:latin typeface="Arial Narrow" panose="020B0606020202030204" pitchFamily="34" charset="0"/>
              </a:rPr>
              <a:t>Program activities involved with all aspects of quality</a:t>
            </a:r>
          </a:p>
        </p:txBody>
      </p:sp>
      <p:sp>
        <p:nvSpPr>
          <p:cNvPr id="10" name="TextBox 9">
            <a:extLst>
              <a:ext uri="{FF2B5EF4-FFF2-40B4-BE49-F238E27FC236}">
                <a16:creationId xmlns:a16="http://schemas.microsoft.com/office/drawing/2014/main" id="{B39E749F-B698-398B-72CB-D0293A7D2097}"/>
              </a:ext>
            </a:extLst>
          </p:cNvPr>
          <p:cNvSpPr txBox="1"/>
          <p:nvPr/>
        </p:nvSpPr>
        <p:spPr>
          <a:xfrm>
            <a:off x="429768" y="3183150"/>
            <a:ext cx="2284857" cy="830997"/>
          </a:xfrm>
          <a:prstGeom prst="rect">
            <a:avLst/>
          </a:prstGeom>
          <a:noFill/>
        </p:spPr>
        <p:txBody>
          <a:bodyPr wrap="square" rtlCol="0">
            <a:spAutoFit/>
          </a:bodyPr>
          <a:lstStyle/>
          <a:p>
            <a:r>
              <a:rPr lang="en-US" sz="1600" b="1" i="1" dirty="0">
                <a:solidFill>
                  <a:schemeClr val="tx1">
                    <a:lumMod val="65000"/>
                    <a:lumOff val="35000"/>
                  </a:schemeClr>
                </a:solidFill>
                <a:latin typeface="Arial Narrow" panose="020B0606020202030204" pitchFamily="34" charset="0"/>
              </a:rPr>
              <a:t>Quality Assurance:</a:t>
            </a:r>
            <a:br>
              <a:rPr lang="en-US" sz="1600" b="1" i="1" dirty="0">
                <a:solidFill>
                  <a:schemeClr val="tx1">
                    <a:lumMod val="65000"/>
                    <a:lumOff val="35000"/>
                  </a:schemeClr>
                </a:solidFill>
                <a:latin typeface="Arial Narrow" panose="020B0606020202030204" pitchFamily="34" charset="0"/>
              </a:rPr>
            </a:br>
            <a:r>
              <a:rPr lang="en-US" sz="1600" dirty="0">
                <a:solidFill>
                  <a:schemeClr val="tx1">
                    <a:lumMod val="65000"/>
                    <a:lumOff val="35000"/>
                  </a:schemeClr>
                </a:solidFill>
                <a:latin typeface="Arial Narrow" panose="020B0606020202030204" pitchFamily="34" charset="0"/>
              </a:rPr>
              <a:t>Audit project activities against planning documents</a:t>
            </a:r>
          </a:p>
        </p:txBody>
      </p:sp>
      <p:sp>
        <p:nvSpPr>
          <p:cNvPr id="11" name="TextBox 10">
            <a:extLst>
              <a:ext uri="{FF2B5EF4-FFF2-40B4-BE49-F238E27FC236}">
                <a16:creationId xmlns:a16="http://schemas.microsoft.com/office/drawing/2014/main" id="{BAC1048E-E42A-08CB-15B9-E5C840264DA6}"/>
              </a:ext>
            </a:extLst>
          </p:cNvPr>
          <p:cNvSpPr txBox="1"/>
          <p:nvPr/>
        </p:nvSpPr>
        <p:spPr>
          <a:xfrm>
            <a:off x="429768" y="4417106"/>
            <a:ext cx="2425803" cy="1077218"/>
          </a:xfrm>
          <a:prstGeom prst="rect">
            <a:avLst/>
          </a:prstGeom>
          <a:noFill/>
        </p:spPr>
        <p:txBody>
          <a:bodyPr wrap="square" rtlCol="0">
            <a:spAutoFit/>
          </a:bodyPr>
          <a:lstStyle/>
          <a:p>
            <a:r>
              <a:rPr lang="en-US" sz="1600" b="1" i="1" dirty="0">
                <a:solidFill>
                  <a:schemeClr val="tx1">
                    <a:lumMod val="65000"/>
                    <a:lumOff val="35000"/>
                  </a:schemeClr>
                </a:solidFill>
                <a:latin typeface="Arial Narrow" panose="020B0606020202030204" pitchFamily="34" charset="0"/>
              </a:rPr>
              <a:t>Quality Control:</a:t>
            </a:r>
            <a:br>
              <a:rPr lang="en-US" sz="1600" b="1" i="1" dirty="0">
                <a:solidFill>
                  <a:schemeClr val="tx1">
                    <a:lumMod val="65000"/>
                    <a:lumOff val="35000"/>
                  </a:schemeClr>
                </a:solidFill>
                <a:latin typeface="Arial Narrow" panose="020B0606020202030204" pitchFamily="34" charset="0"/>
              </a:rPr>
            </a:br>
            <a:r>
              <a:rPr lang="en-US" sz="1600" dirty="0">
                <a:solidFill>
                  <a:schemeClr val="tx1">
                    <a:lumMod val="65000"/>
                    <a:lumOff val="35000"/>
                  </a:schemeClr>
                </a:solidFill>
                <a:latin typeface="Arial Narrow" panose="020B0606020202030204" pitchFamily="34" charset="0"/>
              </a:rPr>
              <a:t>Audit project against planned or standard measurement quality objectives</a:t>
            </a:r>
          </a:p>
        </p:txBody>
      </p:sp>
      <p:sp>
        <p:nvSpPr>
          <p:cNvPr id="5" name="Freeform: Shape 4">
            <a:extLst>
              <a:ext uri="{FF2B5EF4-FFF2-40B4-BE49-F238E27FC236}">
                <a16:creationId xmlns:a16="http://schemas.microsoft.com/office/drawing/2014/main" id="{88ADFC88-5097-EF0E-A55E-D11A1B5045EF}"/>
              </a:ext>
            </a:extLst>
          </p:cNvPr>
          <p:cNvSpPr/>
          <p:nvPr/>
        </p:nvSpPr>
        <p:spPr>
          <a:xfrm>
            <a:off x="2715674" y="1140275"/>
            <a:ext cx="5350896" cy="5350896"/>
          </a:xfrm>
          <a:custGeom>
            <a:avLst/>
            <a:gdLst>
              <a:gd name="connsiteX0" fmla="*/ 5350896 w 5350896"/>
              <a:gd name="connsiteY0" fmla="*/ 2675448 h 5350896"/>
              <a:gd name="connsiteX1" fmla="*/ 2675448 w 5350896"/>
              <a:gd name="connsiteY1" fmla="*/ 5350896 h 5350896"/>
              <a:gd name="connsiteX2" fmla="*/ 0 w 5350896"/>
              <a:gd name="connsiteY2" fmla="*/ 2675448 h 5350896"/>
              <a:gd name="connsiteX3" fmla="*/ 2675448 w 5350896"/>
              <a:gd name="connsiteY3" fmla="*/ 0 h 5350896"/>
              <a:gd name="connsiteX4" fmla="*/ 5350896 w 5350896"/>
              <a:gd name="connsiteY4" fmla="*/ 2675448 h 5350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0896" h="5350896">
                <a:moveTo>
                  <a:pt x="5350896" y="2675448"/>
                </a:moveTo>
                <a:cubicBezTo>
                  <a:pt x="5350896" y="4153057"/>
                  <a:pt x="4153057" y="5350896"/>
                  <a:pt x="2675448" y="5350896"/>
                </a:cubicBezTo>
                <a:cubicBezTo>
                  <a:pt x="1197839" y="5350896"/>
                  <a:pt x="0" y="4153057"/>
                  <a:pt x="0" y="2675448"/>
                </a:cubicBezTo>
                <a:cubicBezTo>
                  <a:pt x="0" y="1197839"/>
                  <a:pt x="1197839" y="0"/>
                  <a:pt x="2675448" y="0"/>
                </a:cubicBezTo>
                <a:cubicBezTo>
                  <a:pt x="4153057" y="0"/>
                  <a:pt x="5350896" y="1197839"/>
                  <a:pt x="5350896" y="2675448"/>
                </a:cubicBezTo>
                <a:close/>
              </a:path>
            </a:pathLst>
          </a:custGeom>
          <a:solidFill>
            <a:srgbClr val="80CCFF">
              <a:alpha val="40000"/>
            </a:srgbClr>
          </a:solidFill>
          <a:ln w="16543" cap="flat">
            <a:noFill/>
            <a:prstDash val="solid"/>
            <a:miter/>
          </a:ln>
        </p:spPr>
        <p:txBody>
          <a:bodyPr rtlCol="0" anchor="ctr"/>
          <a:lstStyle/>
          <a:p>
            <a:endParaRPr lang="en-US" dirty="0">
              <a:latin typeface="Arial" panose="020B0604020202020204" pitchFamily="34" charset="0"/>
            </a:endParaRPr>
          </a:p>
        </p:txBody>
      </p:sp>
      <p:sp>
        <p:nvSpPr>
          <p:cNvPr id="8" name="Freeform: Shape 7">
            <a:extLst>
              <a:ext uri="{FF2B5EF4-FFF2-40B4-BE49-F238E27FC236}">
                <a16:creationId xmlns:a16="http://schemas.microsoft.com/office/drawing/2014/main" id="{7AFC46EF-B24A-3E4B-CA14-46DE743A7754}"/>
              </a:ext>
            </a:extLst>
          </p:cNvPr>
          <p:cNvSpPr/>
          <p:nvPr/>
        </p:nvSpPr>
        <p:spPr>
          <a:xfrm>
            <a:off x="2856940" y="2721199"/>
            <a:ext cx="3242997" cy="3242997"/>
          </a:xfrm>
          <a:custGeom>
            <a:avLst/>
            <a:gdLst>
              <a:gd name="connsiteX0" fmla="*/ 3242997 w 3242997"/>
              <a:gd name="connsiteY0" fmla="*/ 1621499 h 3242997"/>
              <a:gd name="connsiteX1" fmla="*/ 1621499 w 3242997"/>
              <a:gd name="connsiteY1" fmla="*/ 3242997 h 3242997"/>
              <a:gd name="connsiteX2" fmla="*/ 0 w 3242997"/>
              <a:gd name="connsiteY2" fmla="*/ 1621499 h 3242997"/>
              <a:gd name="connsiteX3" fmla="*/ 1621499 w 3242997"/>
              <a:gd name="connsiteY3" fmla="*/ 0 h 3242997"/>
              <a:gd name="connsiteX4" fmla="*/ 3242997 w 3242997"/>
              <a:gd name="connsiteY4" fmla="*/ 1621499 h 3242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2997" h="3242997">
                <a:moveTo>
                  <a:pt x="3242997" y="1621499"/>
                </a:moveTo>
                <a:cubicBezTo>
                  <a:pt x="3242997" y="2517028"/>
                  <a:pt x="2517028" y="3242997"/>
                  <a:pt x="1621499" y="3242997"/>
                </a:cubicBezTo>
                <a:cubicBezTo>
                  <a:pt x="725970" y="3242997"/>
                  <a:pt x="0" y="2517028"/>
                  <a:pt x="0" y="1621499"/>
                </a:cubicBezTo>
                <a:cubicBezTo>
                  <a:pt x="0" y="725969"/>
                  <a:pt x="725970" y="0"/>
                  <a:pt x="1621499" y="0"/>
                </a:cubicBezTo>
                <a:cubicBezTo>
                  <a:pt x="2517028" y="0"/>
                  <a:pt x="3242997" y="725969"/>
                  <a:pt x="3242997" y="1621499"/>
                </a:cubicBezTo>
                <a:close/>
              </a:path>
            </a:pathLst>
          </a:custGeom>
          <a:solidFill>
            <a:srgbClr val="4CB8FF">
              <a:alpha val="40000"/>
            </a:srgbClr>
          </a:solidFill>
          <a:ln w="16543" cap="flat">
            <a:noFill/>
            <a:prstDash val="solid"/>
            <a:miter/>
          </a:ln>
        </p:spPr>
        <p:txBody>
          <a:bodyPr rtlCol="0" anchor="ctr"/>
          <a:lstStyle/>
          <a:p>
            <a:endParaRPr lang="en-US" dirty="0">
              <a:latin typeface="Arial" panose="020B0604020202020204" pitchFamily="34" charset="0"/>
            </a:endParaRPr>
          </a:p>
        </p:txBody>
      </p:sp>
      <p:sp>
        <p:nvSpPr>
          <p:cNvPr id="18" name="Freeform: Shape 17">
            <a:extLst>
              <a:ext uri="{FF2B5EF4-FFF2-40B4-BE49-F238E27FC236}">
                <a16:creationId xmlns:a16="http://schemas.microsoft.com/office/drawing/2014/main" id="{90D8C62C-3961-831D-3FF5-5F95657260F6}"/>
              </a:ext>
            </a:extLst>
          </p:cNvPr>
          <p:cNvSpPr/>
          <p:nvPr/>
        </p:nvSpPr>
        <p:spPr>
          <a:xfrm>
            <a:off x="2982473" y="4125912"/>
            <a:ext cx="1369935" cy="1369935"/>
          </a:xfrm>
          <a:custGeom>
            <a:avLst/>
            <a:gdLst>
              <a:gd name="connsiteX0" fmla="*/ 1369935 w 1369935"/>
              <a:gd name="connsiteY0" fmla="*/ 684968 h 1369935"/>
              <a:gd name="connsiteX1" fmla="*/ 684968 w 1369935"/>
              <a:gd name="connsiteY1" fmla="*/ 1369935 h 1369935"/>
              <a:gd name="connsiteX2" fmla="*/ 0 w 1369935"/>
              <a:gd name="connsiteY2" fmla="*/ 684968 h 1369935"/>
              <a:gd name="connsiteX3" fmla="*/ 684968 w 1369935"/>
              <a:gd name="connsiteY3" fmla="*/ 0 h 1369935"/>
              <a:gd name="connsiteX4" fmla="*/ 1369935 w 1369935"/>
              <a:gd name="connsiteY4" fmla="*/ 684968 h 1369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935" h="1369935">
                <a:moveTo>
                  <a:pt x="1369935" y="684968"/>
                </a:moveTo>
                <a:cubicBezTo>
                  <a:pt x="1369935" y="1063265"/>
                  <a:pt x="1063265" y="1369935"/>
                  <a:pt x="684968" y="1369935"/>
                </a:cubicBezTo>
                <a:cubicBezTo>
                  <a:pt x="306670" y="1369935"/>
                  <a:pt x="0" y="1063265"/>
                  <a:pt x="0" y="684968"/>
                </a:cubicBezTo>
                <a:cubicBezTo>
                  <a:pt x="0" y="306670"/>
                  <a:pt x="306670" y="0"/>
                  <a:pt x="684968" y="0"/>
                </a:cubicBezTo>
                <a:cubicBezTo>
                  <a:pt x="1063265" y="0"/>
                  <a:pt x="1369935" y="306670"/>
                  <a:pt x="1369935" y="684968"/>
                </a:cubicBezTo>
                <a:close/>
              </a:path>
            </a:pathLst>
          </a:custGeom>
          <a:solidFill>
            <a:srgbClr val="0099FF">
              <a:alpha val="40000"/>
            </a:srgbClr>
          </a:solidFill>
          <a:ln w="16543" cap="flat">
            <a:noFill/>
            <a:prstDash val="solid"/>
            <a:miter/>
          </a:ln>
        </p:spPr>
        <p:txBody>
          <a:bodyPr rtlCol="0" anchor="ctr"/>
          <a:lstStyle/>
          <a:p>
            <a:endParaRPr lang="en-US" dirty="0">
              <a:latin typeface="Arial" panose="020B0604020202020204" pitchFamily="34" charset="0"/>
            </a:endParaRPr>
          </a:p>
        </p:txBody>
      </p:sp>
      <p:sp>
        <p:nvSpPr>
          <p:cNvPr id="12" name="TextBox 11">
            <a:extLst>
              <a:ext uri="{FF2B5EF4-FFF2-40B4-BE49-F238E27FC236}">
                <a16:creationId xmlns:a16="http://schemas.microsoft.com/office/drawing/2014/main" id="{68F422E4-0B12-3D36-251F-0459E322725C}"/>
              </a:ext>
            </a:extLst>
          </p:cNvPr>
          <p:cNvSpPr txBox="1"/>
          <p:nvPr/>
        </p:nvSpPr>
        <p:spPr>
          <a:xfrm>
            <a:off x="2957402" y="4422103"/>
            <a:ext cx="1408060" cy="830997"/>
          </a:xfrm>
          <a:prstGeom prst="rect">
            <a:avLst/>
          </a:prstGeom>
          <a:noFill/>
        </p:spPr>
        <p:txBody>
          <a:bodyPr wrap="square" rtlCol="0">
            <a:spAutoFit/>
          </a:bodyPr>
          <a:lstStyle/>
          <a:p>
            <a:r>
              <a:rPr lang="en-US" sz="1600" b="1" i="1" dirty="0">
                <a:latin typeface="Arial Narrow" panose="020B0606020202030204" pitchFamily="34" charset="0"/>
              </a:rPr>
              <a:t>Quality Control</a:t>
            </a:r>
          </a:p>
          <a:p>
            <a:pPr marL="114300" indent="-114300">
              <a:buFont typeface="Arial" panose="020B0604020202020204" pitchFamily="34" charset="0"/>
              <a:buChar char="•"/>
            </a:pPr>
            <a:r>
              <a:rPr lang="en-US" sz="1600" dirty="0">
                <a:latin typeface="Arial Narrow" panose="020B0606020202030204" pitchFamily="34" charset="0"/>
              </a:rPr>
              <a:t>Verify data</a:t>
            </a:r>
          </a:p>
          <a:p>
            <a:pPr marL="114300" indent="-114300">
              <a:buFont typeface="Arial" panose="020B0604020202020204" pitchFamily="34" charset="0"/>
              <a:buChar char="•"/>
            </a:pPr>
            <a:r>
              <a:rPr lang="en-US" sz="1600" dirty="0">
                <a:latin typeface="Arial Narrow" panose="020B0606020202030204" pitchFamily="34" charset="0"/>
              </a:rPr>
              <a:t>Validate data</a:t>
            </a:r>
          </a:p>
        </p:txBody>
      </p:sp>
      <p:sp>
        <p:nvSpPr>
          <p:cNvPr id="13" name="TextBox 12">
            <a:extLst>
              <a:ext uri="{FF2B5EF4-FFF2-40B4-BE49-F238E27FC236}">
                <a16:creationId xmlns:a16="http://schemas.microsoft.com/office/drawing/2014/main" id="{84AFC63D-9089-C1F7-89B7-EAF2F40C5B39}"/>
              </a:ext>
            </a:extLst>
          </p:cNvPr>
          <p:cNvSpPr txBox="1"/>
          <p:nvPr/>
        </p:nvSpPr>
        <p:spPr>
          <a:xfrm>
            <a:off x="3324244" y="3042268"/>
            <a:ext cx="2564075" cy="1323439"/>
          </a:xfrm>
          <a:prstGeom prst="rect">
            <a:avLst/>
          </a:prstGeom>
          <a:noFill/>
        </p:spPr>
        <p:txBody>
          <a:bodyPr wrap="square" rtlCol="0">
            <a:spAutoFit/>
          </a:bodyPr>
          <a:lstStyle/>
          <a:p>
            <a:r>
              <a:rPr lang="en-US" sz="1600" b="1" i="1" dirty="0">
                <a:latin typeface="Arial Narrow" panose="020B0606020202030204" pitchFamily="34" charset="0"/>
              </a:rPr>
              <a:t>Quality Assurance</a:t>
            </a:r>
          </a:p>
          <a:p>
            <a:pPr marL="114300" indent="-114300">
              <a:buFont typeface="Arial" panose="020B0604020202020204" pitchFamily="34" charset="0"/>
              <a:buChar char="•"/>
            </a:pPr>
            <a:r>
              <a:rPr lang="en-US" sz="1600" dirty="0">
                <a:latin typeface="Arial Narrow" panose="020B0606020202030204" pitchFamily="34" charset="0"/>
              </a:rPr>
              <a:t>Audit against planning docs</a:t>
            </a:r>
          </a:p>
          <a:p>
            <a:pPr marL="114300" indent="-114300">
              <a:buFont typeface="Arial" panose="020B0604020202020204" pitchFamily="34" charset="0"/>
              <a:buChar char="•"/>
            </a:pPr>
            <a:r>
              <a:rPr lang="en-US" sz="1600" dirty="0">
                <a:latin typeface="Arial Narrow" panose="020B0606020202030204" pitchFamily="34" charset="0"/>
              </a:rPr>
              <a:t>Third-party data</a:t>
            </a:r>
            <a:br>
              <a:rPr lang="en-US" sz="1600" dirty="0">
                <a:latin typeface="Arial Narrow" panose="020B0606020202030204" pitchFamily="34" charset="0"/>
              </a:rPr>
            </a:br>
            <a:r>
              <a:rPr lang="en-US" sz="1600" dirty="0">
                <a:latin typeface="Arial Narrow" panose="020B0606020202030204" pitchFamily="34" charset="0"/>
              </a:rPr>
              <a:t>verification/validation</a:t>
            </a:r>
          </a:p>
          <a:p>
            <a:pPr marL="971550" indent="-114300">
              <a:buFont typeface="Arial" panose="020B0604020202020204" pitchFamily="34" charset="0"/>
              <a:buChar char="•"/>
            </a:pPr>
            <a:r>
              <a:rPr lang="en-US" sz="1600" dirty="0">
                <a:latin typeface="Arial Narrow" panose="020B0606020202030204" pitchFamily="34" charset="0"/>
              </a:rPr>
              <a:t>Validate results</a:t>
            </a:r>
          </a:p>
        </p:txBody>
      </p:sp>
      <p:sp>
        <p:nvSpPr>
          <p:cNvPr id="14" name="TextBox 13">
            <a:extLst>
              <a:ext uri="{FF2B5EF4-FFF2-40B4-BE49-F238E27FC236}">
                <a16:creationId xmlns:a16="http://schemas.microsoft.com/office/drawing/2014/main" id="{5BAA63DB-06DB-8AE9-3E6C-795F11509F07}"/>
              </a:ext>
            </a:extLst>
          </p:cNvPr>
          <p:cNvSpPr txBox="1"/>
          <p:nvPr/>
        </p:nvSpPr>
        <p:spPr>
          <a:xfrm>
            <a:off x="4486263" y="1283368"/>
            <a:ext cx="1807401" cy="338554"/>
          </a:xfrm>
          <a:prstGeom prst="rect">
            <a:avLst/>
          </a:prstGeom>
          <a:noFill/>
        </p:spPr>
        <p:txBody>
          <a:bodyPr wrap="square" rtlCol="0">
            <a:spAutoFit/>
          </a:bodyPr>
          <a:lstStyle/>
          <a:p>
            <a:pPr algn="ctr"/>
            <a:r>
              <a:rPr lang="en-US" sz="1600" b="1" i="1" u="sng" dirty="0">
                <a:latin typeface="Arial Narrow" panose="020B0606020202030204" pitchFamily="34" charset="0"/>
              </a:rPr>
              <a:t>Quality Management</a:t>
            </a:r>
          </a:p>
        </p:txBody>
      </p:sp>
      <p:sp>
        <p:nvSpPr>
          <p:cNvPr id="15" name="TextBox 14">
            <a:extLst>
              <a:ext uri="{FF2B5EF4-FFF2-40B4-BE49-F238E27FC236}">
                <a16:creationId xmlns:a16="http://schemas.microsoft.com/office/drawing/2014/main" id="{D697DE90-FDC7-3825-4539-F6A54E1222B4}"/>
              </a:ext>
            </a:extLst>
          </p:cNvPr>
          <p:cNvSpPr txBox="1"/>
          <p:nvPr/>
        </p:nvSpPr>
        <p:spPr>
          <a:xfrm>
            <a:off x="3518838" y="1842181"/>
            <a:ext cx="2369481" cy="830997"/>
          </a:xfrm>
          <a:prstGeom prst="rect">
            <a:avLst/>
          </a:prstGeom>
          <a:noFill/>
        </p:spPr>
        <p:txBody>
          <a:bodyPr wrap="square" rtlCol="0">
            <a:spAutoFit/>
          </a:bodyPr>
          <a:lstStyle/>
          <a:p>
            <a:r>
              <a:rPr lang="en-US" sz="1600" b="1" i="1" dirty="0">
                <a:latin typeface="Arial Narrow" panose="020B0606020202030204" pitchFamily="34" charset="0"/>
              </a:rPr>
              <a:t>Personnel Requirements</a:t>
            </a:r>
          </a:p>
          <a:p>
            <a:pPr marL="114300" indent="-114300">
              <a:buFont typeface="Arial" panose="020B0604020202020204" pitchFamily="34" charset="0"/>
              <a:buChar char="•"/>
            </a:pPr>
            <a:r>
              <a:rPr lang="en-US" sz="1600" dirty="0">
                <a:latin typeface="Arial Narrow" panose="020B0606020202030204" pitchFamily="34" charset="0"/>
              </a:rPr>
              <a:t>Qualifications</a:t>
            </a:r>
          </a:p>
          <a:p>
            <a:pPr marL="114300" indent="-114300">
              <a:buFont typeface="Arial" panose="020B0604020202020204" pitchFamily="34" charset="0"/>
              <a:buChar char="•"/>
            </a:pPr>
            <a:r>
              <a:rPr lang="en-US" sz="1600" dirty="0">
                <a:latin typeface="Arial Narrow" panose="020B0606020202030204" pitchFamily="34" charset="0"/>
              </a:rPr>
              <a:t>Training</a:t>
            </a:r>
          </a:p>
        </p:txBody>
      </p:sp>
      <p:sp>
        <p:nvSpPr>
          <p:cNvPr id="16" name="TextBox 15">
            <a:extLst>
              <a:ext uri="{FF2B5EF4-FFF2-40B4-BE49-F238E27FC236}">
                <a16:creationId xmlns:a16="http://schemas.microsoft.com/office/drawing/2014/main" id="{C4D7427A-3E12-8DC8-BAE8-EC30A1E23126}"/>
              </a:ext>
            </a:extLst>
          </p:cNvPr>
          <p:cNvSpPr txBox="1"/>
          <p:nvPr/>
        </p:nvSpPr>
        <p:spPr>
          <a:xfrm>
            <a:off x="5649729" y="2073793"/>
            <a:ext cx="1502969" cy="1077218"/>
          </a:xfrm>
          <a:prstGeom prst="rect">
            <a:avLst/>
          </a:prstGeom>
          <a:noFill/>
        </p:spPr>
        <p:txBody>
          <a:bodyPr wrap="square" rtlCol="0">
            <a:spAutoFit/>
          </a:bodyPr>
          <a:lstStyle/>
          <a:p>
            <a:r>
              <a:rPr lang="en-US" sz="1600" b="1" i="1" dirty="0">
                <a:latin typeface="Arial Narrow" panose="020B0606020202030204" pitchFamily="34" charset="0"/>
              </a:rPr>
              <a:t>Project Planning</a:t>
            </a:r>
          </a:p>
          <a:p>
            <a:pPr marL="114300" indent="-114300">
              <a:buFont typeface="Arial" panose="020B0604020202020204" pitchFamily="34" charset="0"/>
              <a:buChar char="•"/>
            </a:pPr>
            <a:r>
              <a:rPr lang="en-US" sz="1600" dirty="0">
                <a:latin typeface="Arial Narrow" panose="020B0606020202030204" pitchFamily="34" charset="0"/>
              </a:rPr>
              <a:t>QAPPs</a:t>
            </a:r>
          </a:p>
          <a:p>
            <a:pPr marL="114300" indent="-114300">
              <a:buFont typeface="Arial" panose="020B0604020202020204" pitchFamily="34" charset="0"/>
              <a:buChar char="•"/>
            </a:pPr>
            <a:r>
              <a:rPr lang="en-US" sz="1600" dirty="0">
                <a:latin typeface="Arial Narrow" panose="020B0606020202030204" pitchFamily="34" charset="0"/>
              </a:rPr>
              <a:t>Work Plans</a:t>
            </a:r>
          </a:p>
          <a:p>
            <a:pPr marL="114300" indent="-114300">
              <a:buFont typeface="Arial" panose="020B0604020202020204" pitchFamily="34" charset="0"/>
              <a:buChar char="•"/>
            </a:pPr>
            <a:r>
              <a:rPr lang="en-US" sz="1600" dirty="0">
                <a:latin typeface="Arial Narrow" panose="020B0606020202030204" pitchFamily="34" charset="0"/>
              </a:rPr>
              <a:t>MQOs</a:t>
            </a:r>
          </a:p>
        </p:txBody>
      </p:sp>
      <p:sp>
        <p:nvSpPr>
          <p:cNvPr id="17" name="TextBox 16">
            <a:extLst>
              <a:ext uri="{FF2B5EF4-FFF2-40B4-BE49-F238E27FC236}">
                <a16:creationId xmlns:a16="http://schemas.microsoft.com/office/drawing/2014/main" id="{EF022A1B-659B-512E-8A21-57AB98A9F6E6}"/>
              </a:ext>
            </a:extLst>
          </p:cNvPr>
          <p:cNvSpPr txBox="1"/>
          <p:nvPr/>
        </p:nvSpPr>
        <p:spPr>
          <a:xfrm>
            <a:off x="6119948" y="3334738"/>
            <a:ext cx="1884499" cy="1077218"/>
          </a:xfrm>
          <a:prstGeom prst="rect">
            <a:avLst/>
          </a:prstGeom>
          <a:noFill/>
        </p:spPr>
        <p:txBody>
          <a:bodyPr wrap="square" rtlCol="0">
            <a:spAutoFit/>
          </a:bodyPr>
          <a:lstStyle/>
          <a:p>
            <a:r>
              <a:rPr lang="en-US" sz="1600" b="1" i="1" dirty="0">
                <a:latin typeface="Arial Narrow" panose="020B0606020202030204" pitchFamily="34" charset="0"/>
              </a:rPr>
              <a:t>System Maintenance</a:t>
            </a:r>
          </a:p>
          <a:p>
            <a:pPr marL="114300" indent="-114300">
              <a:buFont typeface="Arial" panose="020B0604020202020204" pitchFamily="34" charset="0"/>
              <a:buChar char="•"/>
            </a:pPr>
            <a:r>
              <a:rPr lang="en-US" sz="1600" dirty="0">
                <a:latin typeface="Arial Narrow" panose="020B0606020202030204" pitchFamily="34" charset="0"/>
              </a:rPr>
              <a:t>Hardware upgrades</a:t>
            </a:r>
          </a:p>
          <a:p>
            <a:pPr marL="114300" indent="-114300">
              <a:buFont typeface="Arial" panose="020B0604020202020204" pitchFamily="34" charset="0"/>
              <a:buChar char="•"/>
            </a:pPr>
            <a:r>
              <a:rPr lang="en-US" sz="1600" dirty="0">
                <a:latin typeface="Arial Narrow" panose="020B0606020202030204" pitchFamily="34" charset="0"/>
              </a:rPr>
              <a:t>Software upgrades</a:t>
            </a:r>
          </a:p>
          <a:p>
            <a:pPr marL="114300" indent="-114300">
              <a:buFont typeface="Arial" panose="020B0604020202020204" pitchFamily="34" charset="0"/>
              <a:buChar char="•"/>
            </a:pPr>
            <a:r>
              <a:rPr lang="en-US" sz="1600" dirty="0">
                <a:latin typeface="Arial Narrow" panose="020B0606020202030204" pitchFamily="34" charset="0"/>
              </a:rPr>
              <a:t>SOPs</a:t>
            </a:r>
          </a:p>
        </p:txBody>
      </p:sp>
      <p:sp>
        <p:nvSpPr>
          <p:cNvPr id="19" name="TextBox 18">
            <a:extLst>
              <a:ext uri="{FF2B5EF4-FFF2-40B4-BE49-F238E27FC236}">
                <a16:creationId xmlns:a16="http://schemas.microsoft.com/office/drawing/2014/main" id="{A66207AE-3151-9F5E-7F07-F13D6AC79FCE}"/>
              </a:ext>
            </a:extLst>
          </p:cNvPr>
          <p:cNvSpPr txBox="1"/>
          <p:nvPr/>
        </p:nvSpPr>
        <p:spPr>
          <a:xfrm>
            <a:off x="397394" y="5783860"/>
            <a:ext cx="3780148" cy="738664"/>
          </a:xfrm>
          <a:prstGeom prst="rect">
            <a:avLst/>
          </a:prstGeom>
          <a:noFill/>
        </p:spPr>
        <p:txBody>
          <a:bodyPr wrap="square" rtlCol="0">
            <a:spAutoFit/>
          </a:bodyPr>
          <a:lstStyle/>
          <a:p>
            <a:r>
              <a:rPr lang="en-US" sz="1400" dirty="0">
                <a:solidFill>
                  <a:schemeClr val="tx1">
                    <a:lumMod val="75000"/>
                    <a:lumOff val="25000"/>
                  </a:schemeClr>
                </a:solidFill>
                <a:latin typeface="Arial" panose="020B0604020202020204" pitchFamily="34" charset="0"/>
                <a:cs typeface="Arial" panose="020B0604020202020204" pitchFamily="34" charset="0"/>
              </a:rPr>
              <a:t>MQO: Measurement Quality Objective</a:t>
            </a:r>
          </a:p>
          <a:p>
            <a:r>
              <a:rPr lang="en-US" sz="1400" dirty="0">
                <a:solidFill>
                  <a:schemeClr val="tx1">
                    <a:lumMod val="75000"/>
                    <a:lumOff val="25000"/>
                  </a:schemeClr>
                </a:solidFill>
                <a:latin typeface="Arial" panose="020B0604020202020204" pitchFamily="34" charset="0"/>
                <a:cs typeface="Arial" panose="020B0604020202020204" pitchFamily="34" charset="0"/>
              </a:rPr>
              <a:t>QAPP: Quality Assurance Project Plan</a:t>
            </a:r>
          </a:p>
          <a:p>
            <a:r>
              <a:rPr lang="en-US" sz="1400" dirty="0">
                <a:solidFill>
                  <a:schemeClr val="tx1">
                    <a:lumMod val="75000"/>
                    <a:lumOff val="25000"/>
                  </a:schemeClr>
                </a:solidFill>
                <a:latin typeface="Arial" panose="020B0604020202020204" pitchFamily="34" charset="0"/>
                <a:cs typeface="Arial" panose="020B0604020202020204" pitchFamily="34" charset="0"/>
              </a:rPr>
              <a:t>SOP: standard operating procedure</a:t>
            </a:r>
          </a:p>
        </p:txBody>
      </p:sp>
      <p:sp>
        <p:nvSpPr>
          <p:cNvPr id="21" name="Text Placeholder 4">
            <a:extLst>
              <a:ext uri="{FF2B5EF4-FFF2-40B4-BE49-F238E27FC236}">
                <a16:creationId xmlns:a16="http://schemas.microsoft.com/office/drawing/2014/main" id="{C05982BD-3301-193F-6F62-E05441B6AF9F}"/>
              </a:ext>
            </a:extLst>
          </p:cNvPr>
          <p:cNvSpPr>
            <a:spLocks noGrp="1"/>
          </p:cNvSpPr>
          <p:nvPr>
            <p:ph type="body" sz="quarter" idx="13"/>
          </p:nvPr>
        </p:nvSpPr>
        <p:spPr>
          <a:xfrm>
            <a:off x="429768" y="6593205"/>
            <a:ext cx="4114800" cy="274320"/>
          </a:xfrm>
        </p:spPr>
        <p:txBody>
          <a:bodyPr>
            <a:normAutofit lnSpcReduction="10000"/>
          </a:bodyPr>
          <a:lstStyle/>
          <a:p>
            <a:r>
              <a:rPr lang="en-US" dirty="0"/>
              <a:t>Quality Requirements for MR Projects</a:t>
            </a:r>
          </a:p>
        </p:txBody>
      </p:sp>
      <p:cxnSp>
        <p:nvCxnSpPr>
          <p:cNvPr id="23" name="Straight Connector 22">
            <a:extLst>
              <a:ext uri="{FF2B5EF4-FFF2-40B4-BE49-F238E27FC236}">
                <a16:creationId xmlns:a16="http://schemas.microsoft.com/office/drawing/2014/main" id="{B09A3397-0B45-C305-6501-A80AA5A44BF3}"/>
              </a:ext>
            </a:extLst>
          </p:cNvPr>
          <p:cNvCxnSpPr/>
          <p:nvPr/>
        </p:nvCxnSpPr>
        <p:spPr>
          <a:xfrm>
            <a:off x="436722" y="5742036"/>
            <a:ext cx="2926850" cy="0"/>
          </a:xfrm>
          <a:prstGeom prst="line">
            <a:avLst/>
          </a:prstGeom>
          <a:ln>
            <a:solidFill>
              <a:srgbClr val="0099FF"/>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D1AC2F5-1F60-02A0-00BB-2673B1E580F5}"/>
              </a:ext>
            </a:extLst>
          </p:cNvPr>
          <p:cNvSpPr txBox="1"/>
          <p:nvPr/>
        </p:nvSpPr>
        <p:spPr>
          <a:xfrm>
            <a:off x="10698480" y="6217920"/>
            <a:ext cx="1119217"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(Jacobs 2023)</a:t>
            </a:r>
          </a:p>
        </p:txBody>
      </p:sp>
    </p:spTree>
    <p:extLst>
      <p:ext uri="{BB962C8B-B14F-4D97-AF65-F5344CB8AC3E}">
        <p14:creationId xmlns:p14="http://schemas.microsoft.com/office/powerpoint/2010/main" val="6226024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1F4496-D2E3-A6EC-AEAD-C5B3EB80D93B}"/>
              </a:ext>
            </a:extLst>
          </p:cNvPr>
          <p:cNvSpPr>
            <a:spLocks noGrp="1"/>
          </p:cNvSpPr>
          <p:nvPr>
            <p:ph type="title"/>
          </p:nvPr>
        </p:nvSpPr>
        <p:spPr/>
        <p:txBody>
          <a:bodyPr/>
          <a:lstStyle/>
          <a:p>
            <a:r>
              <a:rPr lang="en-US" dirty="0"/>
              <a:t>Quality Requirements for MR Projects </a:t>
            </a:r>
          </a:p>
        </p:txBody>
      </p:sp>
      <p:sp>
        <p:nvSpPr>
          <p:cNvPr id="4" name="Content Placeholder 3">
            <a:extLst>
              <a:ext uri="{FF2B5EF4-FFF2-40B4-BE49-F238E27FC236}">
                <a16:creationId xmlns:a16="http://schemas.microsoft.com/office/drawing/2014/main" id="{205C21AE-438C-397E-CE49-A7F31CFDC598}"/>
              </a:ext>
            </a:extLst>
          </p:cNvPr>
          <p:cNvSpPr>
            <a:spLocks noGrp="1"/>
          </p:cNvSpPr>
          <p:nvPr>
            <p:ph idx="1"/>
          </p:nvPr>
        </p:nvSpPr>
        <p:spPr>
          <a:xfrm>
            <a:off x="838199" y="1623722"/>
            <a:ext cx="6463351" cy="4351338"/>
          </a:xfrm>
        </p:spPr>
        <p:txBody>
          <a:bodyPr/>
          <a:lstStyle/>
          <a:p>
            <a:r>
              <a:rPr lang="en-US" dirty="0"/>
              <a:t>Ensure quality of data being collected</a:t>
            </a:r>
          </a:p>
          <a:p>
            <a:r>
              <a:rPr lang="en-US" dirty="0"/>
              <a:t>Ensure that collected data and derived products are sufficient to support conclusions</a:t>
            </a:r>
          </a:p>
          <a:p>
            <a:r>
              <a:rPr lang="en-US" dirty="0"/>
              <a:t>Document QA/QC findings so team can be assured of quality of results</a:t>
            </a:r>
          </a:p>
        </p:txBody>
      </p:sp>
      <p:sp>
        <p:nvSpPr>
          <p:cNvPr id="8" name="Text Placeholder 4">
            <a:extLst>
              <a:ext uri="{FF2B5EF4-FFF2-40B4-BE49-F238E27FC236}">
                <a16:creationId xmlns:a16="http://schemas.microsoft.com/office/drawing/2014/main" id="{7B7103DC-17CB-F1C3-6D2D-D2EF3DDF5729}"/>
              </a:ext>
            </a:extLst>
          </p:cNvPr>
          <p:cNvSpPr>
            <a:spLocks noGrp="1"/>
          </p:cNvSpPr>
          <p:nvPr>
            <p:ph type="body" sz="quarter" idx="13"/>
          </p:nvPr>
        </p:nvSpPr>
        <p:spPr>
          <a:xfrm>
            <a:off x="429768" y="6593205"/>
            <a:ext cx="4114800" cy="274320"/>
          </a:xfrm>
        </p:spPr>
        <p:txBody>
          <a:bodyPr>
            <a:normAutofit lnSpcReduction="10000"/>
          </a:bodyPr>
          <a:lstStyle/>
          <a:p>
            <a:r>
              <a:rPr lang="en-US" dirty="0"/>
              <a:t>Quality Requirements for MR Projects</a:t>
            </a:r>
          </a:p>
        </p:txBody>
      </p:sp>
    </p:spTree>
    <p:extLst>
      <p:ext uri="{BB962C8B-B14F-4D97-AF65-F5344CB8AC3E}">
        <p14:creationId xmlns:p14="http://schemas.microsoft.com/office/powerpoint/2010/main" val="27993732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742835-3A71-34B8-27AB-1AC8389B3BB7}"/>
              </a:ext>
            </a:extLst>
          </p:cNvPr>
          <p:cNvSpPr>
            <a:spLocks noGrp="1"/>
          </p:cNvSpPr>
          <p:nvPr>
            <p:ph type="title"/>
          </p:nvPr>
        </p:nvSpPr>
        <p:spPr/>
        <p:txBody>
          <a:bodyPr/>
          <a:lstStyle/>
          <a:p>
            <a:r>
              <a:rPr lang="en-US" dirty="0"/>
              <a:t>Quality Requirements for MR Projects </a:t>
            </a:r>
          </a:p>
        </p:txBody>
      </p:sp>
      <p:sp>
        <p:nvSpPr>
          <p:cNvPr id="4" name="Content Placeholder 3">
            <a:extLst>
              <a:ext uri="{FF2B5EF4-FFF2-40B4-BE49-F238E27FC236}">
                <a16:creationId xmlns:a16="http://schemas.microsoft.com/office/drawing/2014/main" id="{EF904D8E-760E-5D46-B711-E30516EE3885}"/>
              </a:ext>
            </a:extLst>
          </p:cNvPr>
          <p:cNvSpPr>
            <a:spLocks noGrp="1"/>
          </p:cNvSpPr>
          <p:nvPr>
            <p:ph idx="1"/>
          </p:nvPr>
        </p:nvSpPr>
        <p:spPr>
          <a:xfrm>
            <a:off x="801062" y="1382128"/>
            <a:ext cx="3920613" cy="4919373"/>
          </a:xfrm>
        </p:spPr>
        <p:txBody>
          <a:bodyPr>
            <a:normAutofit lnSpcReduction="10000"/>
          </a:bodyPr>
          <a:lstStyle/>
          <a:p>
            <a:pPr marL="0" indent="0">
              <a:buNone/>
            </a:pPr>
            <a:r>
              <a:rPr lang="en-US" b="1" dirty="0"/>
              <a:t>I</a:t>
            </a:r>
            <a:r>
              <a:rPr lang="en-US" dirty="0"/>
              <a:t>ntergovernmental</a:t>
            </a:r>
            <a:br>
              <a:rPr lang="en-US" dirty="0"/>
            </a:br>
            <a:r>
              <a:rPr lang="en-US" b="1" dirty="0"/>
              <a:t>D</a:t>
            </a:r>
            <a:r>
              <a:rPr lang="en-US" dirty="0"/>
              <a:t>ata</a:t>
            </a:r>
            <a:br>
              <a:rPr lang="en-US" dirty="0"/>
            </a:br>
            <a:r>
              <a:rPr lang="en-US" b="1" dirty="0"/>
              <a:t>Q</a:t>
            </a:r>
            <a:r>
              <a:rPr lang="en-US" dirty="0"/>
              <a:t>uality</a:t>
            </a:r>
            <a:br>
              <a:rPr lang="en-US" dirty="0"/>
            </a:br>
            <a:r>
              <a:rPr lang="en-US" b="1" dirty="0"/>
              <a:t>T</a:t>
            </a:r>
            <a:r>
              <a:rPr lang="en-US" dirty="0"/>
              <a:t>ask</a:t>
            </a:r>
            <a:br>
              <a:rPr lang="en-US" dirty="0"/>
            </a:br>
            <a:r>
              <a:rPr lang="en-US" b="1" dirty="0"/>
              <a:t>F</a:t>
            </a:r>
            <a:r>
              <a:rPr lang="en-US" dirty="0"/>
              <a:t>orce</a:t>
            </a:r>
          </a:p>
          <a:p>
            <a:r>
              <a:rPr lang="en-US" dirty="0"/>
              <a:t>QAPP toolkits for</a:t>
            </a:r>
          </a:p>
          <a:p>
            <a:pPr lvl="1">
              <a:spcBef>
                <a:spcPts val="1000"/>
              </a:spcBef>
            </a:pPr>
            <a:r>
              <a:rPr lang="en-US" dirty="0"/>
              <a:t>RIs (April 2020)</a:t>
            </a:r>
          </a:p>
          <a:p>
            <a:pPr lvl="1">
              <a:spcBef>
                <a:spcPts val="1000"/>
              </a:spcBef>
            </a:pPr>
            <a:r>
              <a:rPr lang="en-US" dirty="0"/>
              <a:t>Remedial Actions (March 2023)</a:t>
            </a:r>
          </a:p>
          <a:p>
            <a:r>
              <a:rPr lang="en-US" dirty="0"/>
              <a:t>More than just requirements for sensors and similar</a:t>
            </a:r>
          </a:p>
          <a:p>
            <a:endParaRPr lang="en-US" dirty="0"/>
          </a:p>
        </p:txBody>
      </p:sp>
      <p:pic>
        <p:nvPicPr>
          <p:cNvPr id="8" name="Picture 7">
            <a:extLst>
              <a:ext uri="{FF2B5EF4-FFF2-40B4-BE49-F238E27FC236}">
                <a16:creationId xmlns:a16="http://schemas.microsoft.com/office/drawing/2014/main" id="{AAB0A6DD-07F3-7FFA-9B02-A53AAC95B0BB}"/>
              </a:ext>
            </a:extLst>
          </p:cNvPr>
          <p:cNvPicPr>
            <a:picLocks noChangeAspect="1"/>
          </p:cNvPicPr>
          <p:nvPr/>
        </p:nvPicPr>
        <p:blipFill rotWithShape="1">
          <a:blip r:embed="rId3"/>
          <a:srcRect l="-1842" r="-1645" b="-1204"/>
          <a:stretch/>
        </p:blipFill>
        <p:spPr>
          <a:xfrm>
            <a:off x="5308544" y="1546145"/>
            <a:ext cx="3244223" cy="3657601"/>
          </a:xfrm>
          <a:prstGeom prst="rect">
            <a:avLst/>
          </a:prstGeom>
          <a:solidFill>
            <a:schemeClr val="bg1"/>
          </a:solidFill>
          <a:ln>
            <a:solidFill>
              <a:schemeClr val="bg2">
                <a:lumMod val="90000"/>
              </a:schemeClr>
            </a:solidFill>
          </a:ln>
          <a:effectLst>
            <a:outerShdw blurRad="152400" dist="76200" dir="2700000" algn="tl" rotWithShape="0">
              <a:prstClr val="black">
                <a:alpha val="30000"/>
              </a:prstClr>
            </a:outerShdw>
          </a:effectLst>
        </p:spPr>
      </p:pic>
      <p:sp>
        <p:nvSpPr>
          <p:cNvPr id="9" name="Text Placeholder 4">
            <a:extLst>
              <a:ext uri="{FF2B5EF4-FFF2-40B4-BE49-F238E27FC236}">
                <a16:creationId xmlns:a16="http://schemas.microsoft.com/office/drawing/2014/main" id="{CFD479F0-C49D-F399-F306-42F29DED69B1}"/>
              </a:ext>
            </a:extLst>
          </p:cNvPr>
          <p:cNvSpPr>
            <a:spLocks noGrp="1"/>
          </p:cNvSpPr>
          <p:nvPr>
            <p:ph type="body" sz="quarter" idx="13"/>
          </p:nvPr>
        </p:nvSpPr>
        <p:spPr>
          <a:xfrm>
            <a:off x="429768" y="6593205"/>
            <a:ext cx="4114800" cy="274320"/>
          </a:xfrm>
        </p:spPr>
        <p:txBody>
          <a:bodyPr>
            <a:normAutofit lnSpcReduction="10000"/>
          </a:bodyPr>
          <a:lstStyle/>
          <a:p>
            <a:r>
              <a:rPr lang="en-US" dirty="0"/>
              <a:t>Quality Requirements for MR Projects</a:t>
            </a:r>
          </a:p>
        </p:txBody>
      </p:sp>
      <p:pic>
        <p:nvPicPr>
          <p:cNvPr id="2" name="Picture 1">
            <a:extLst>
              <a:ext uri="{FF2B5EF4-FFF2-40B4-BE49-F238E27FC236}">
                <a16:creationId xmlns:a16="http://schemas.microsoft.com/office/drawing/2014/main" id="{464C3A3A-5D82-430D-B50E-1CEB94EA6B67}"/>
              </a:ext>
            </a:extLst>
          </p:cNvPr>
          <p:cNvPicPr>
            <a:picLocks noChangeAspect="1"/>
          </p:cNvPicPr>
          <p:nvPr/>
        </p:nvPicPr>
        <p:blipFill rotWithShape="1">
          <a:blip r:embed="rId4"/>
          <a:srcRect l="12477" t="26017" r="12221" b="8379"/>
          <a:stretch/>
        </p:blipFill>
        <p:spPr>
          <a:xfrm rot="21063826">
            <a:off x="8487427" y="2216535"/>
            <a:ext cx="3244191" cy="3657601"/>
          </a:xfrm>
          <a:prstGeom prst="rect">
            <a:avLst/>
          </a:prstGeom>
          <a:solidFill>
            <a:schemeClr val="bg1"/>
          </a:solidFill>
          <a:ln>
            <a:solidFill>
              <a:schemeClr val="bg2">
                <a:lumMod val="90000"/>
              </a:schemeClr>
            </a:solidFill>
          </a:ln>
          <a:effectLst>
            <a:outerShdw blurRad="152400" dist="76200" dir="2700000" algn="tl" rotWithShape="0">
              <a:prstClr val="black">
                <a:alpha val="30000"/>
              </a:prstClr>
            </a:outerShdw>
          </a:effectLst>
        </p:spPr>
      </p:pic>
      <p:sp>
        <p:nvSpPr>
          <p:cNvPr id="5" name="TextBox 4">
            <a:extLst>
              <a:ext uri="{FF2B5EF4-FFF2-40B4-BE49-F238E27FC236}">
                <a16:creationId xmlns:a16="http://schemas.microsoft.com/office/drawing/2014/main" id="{99B18049-4913-ABCE-4CA3-9FE0EE09546F}"/>
              </a:ext>
            </a:extLst>
          </p:cNvPr>
          <p:cNvSpPr txBox="1"/>
          <p:nvPr/>
        </p:nvSpPr>
        <p:spPr>
          <a:xfrm>
            <a:off x="10698480" y="6217920"/>
            <a:ext cx="1356462"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(DoD 2020, 2023)</a:t>
            </a:r>
          </a:p>
        </p:txBody>
      </p:sp>
    </p:spTree>
    <p:extLst>
      <p:ext uri="{BB962C8B-B14F-4D97-AF65-F5344CB8AC3E}">
        <p14:creationId xmlns:p14="http://schemas.microsoft.com/office/powerpoint/2010/main" val="1042663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ACE42B-8171-03AF-B3E6-0B17E7A4D315}"/>
              </a:ext>
            </a:extLst>
          </p:cNvPr>
          <p:cNvSpPr/>
          <p:nvPr/>
        </p:nvSpPr>
        <p:spPr bwMode="auto">
          <a:xfrm>
            <a:off x="0" y="3974952"/>
            <a:ext cx="6931742" cy="429384"/>
          </a:xfrm>
          <a:prstGeom prst="rect">
            <a:avLst/>
          </a:prstGeom>
          <a:solidFill>
            <a:srgbClr val="0099FF"/>
          </a:solidFill>
          <a:ln w="38100" cap="flat" cmpd="sng" algn="ctr">
            <a:noFill/>
            <a:prstDash val="solid"/>
            <a:round/>
            <a:headEnd type="none" w="med" len="med"/>
            <a:tailEnd type="none" w="med" len="med"/>
          </a:ln>
          <a:effectLst/>
        </p:spPr>
        <p:txBody>
          <a:bodyPr vert="horz" wrap="square" lIns="99276" tIns="49638" rIns="99276" bIns="49638" numCol="1" rtlCol="0" anchor="t" anchorCtr="0" compatLnSpc="1">
            <a:prstTxWarp prst="textNoShape">
              <a:avLst/>
            </a:prstTxWarp>
            <a:spAutoFit/>
          </a:bodyPr>
          <a:lstStyle/>
          <a:p>
            <a:pPr marL="0" marR="0" indent="0" algn="ctr" defTabSz="992188"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Arial" charset="0"/>
            </a:endParaRPr>
          </a:p>
        </p:txBody>
      </p:sp>
      <p:sp>
        <p:nvSpPr>
          <p:cNvPr id="2" name="Content Placeholder 1">
            <a:extLst>
              <a:ext uri="{FF2B5EF4-FFF2-40B4-BE49-F238E27FC236}">
                <a16:creationId xmlns:a16="http://schemas.microsoft.com/office/drawing/2014/main" id="{1EC7C649-FEDA-5823-4966-1D071BD99207}"/>
              </a:ext>
            </a:extLst>
          </p:cNvPr>
          <p:cNvSpPr>
            <a:spLocks noGrp="1"/>
          </p:cNvSpPr>
          <p:nvPr>
            <p:ph idx="1"/>
          </p:nvPr>
        </p:nvSpPr>
        <p:spPr/>
        <p:txBody>
          <a:bodyPr/>
          <a:lstStyle/>
          <a:p>
            <a:r>
              <a:rPr lang="en-US" dirty="0"/>
              <a:t>Introduction</a:t>
            </a:r>
          </a:p>
          <a:p>
            <a:r>
              <a:rPr lang="en-US" dirty="0"/>
              <a:t>Background on MR Technologies</a:t>
            </a:r>
          </a:p>
          <a:p>
            <a:r>
              <a:rPr lang="en-US" dirty="0"/>
              <a:t>SLAM Overview</a:t>
            </a:r>
          </a:p>
          <a:p>
            <a:r>
              <a:rPr lang="en-US" dirty="0"/>
              <a:t>One-Pass AGC Overview</a:t>
            </a:r>
          </a:p>
          <a:p>
            <a:r>
              <a:rPr lang="en-US" dirty="0"/>
              <a:t>Quality Requirements for MR Projects</a:t>
            </a:r>
          </a:p>
          <a:p>
            <a:r>
              <a:rPr lang="en-US" dirty="0">
                <a:solidFill>
                  <a:schemeClr val="bg1"/>
                </a:solidFill>
              </a:rPr>
              <a:t>Conclusions and Useful References </a:t>
            </a:r>
          </a:p>
        </p:txBody>
      </p:sp>
      <p:sp>
        <p:nvSpPr>
          <p:cNvPr id="3" name="Title 2">
            <a:extLst>
              <a:ext uri="{FF2B5EF4-FFF2-40B4-BE49-F238E27FC236}">
                <a16:creationId xmlns:a16="http://schemas.microsoft.com/office/drawing/2014/main" id="{A6B9332E-7EA6-806B-0050-874952925BC1}"/>
              </a:ext>
            </a:extLst>
          </p:cNvPr>
          <p:cNvSpPr>
            <a:spLocks noGrp="1"/>
          </p:cNvSpPr>
          <p:nvPr>
            <p:ph type="title"/>
          </p:nvPr>
        </p:nvSpPr>
        <p:spPr/>
        <p:txBody>
          <a:bodyPr/>
          <a:lstStyle/>
          <a:p>
            <a:r>
              <a:rPr lang="en-US" dirty="0"/>
              <a:t>Presentation Overview</a:t>
            </a:r>
          </a:p>
        </p:txBody>
      </p:sp>
    </p:spTree>
    <p:extLst>
      <p:ext uri="{BB962C8B-B14F-4D97-AF65-F5344CB8AC3E}">
        <p14:creationId xmlns:p14="http://schemas.microsoft.com/office/powerpoint/2010/main" val="169192835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ACE42B-8171-03AF-B3E6-0B17E7A4D315}"/>
              </a:ext>
            </a:extLst>
          </p:cNvPr>
          <p:cNvSpPr/>
          <p:nvPr/>
        </p:nvSpPr>
        <p:spPr bwMode="auto">
          <a:xfrm>
            <a:off x="0" y="1931912"/>
            <a:ext cx="6518787" cy="429384"/>
          </a:xfrm>
          <a:prstGeom prst="rect">
            <a:avLst/>
          </a:prstGeom>
          <a:solidFill>
            <a:srgbClr val="0099FF"/>
          </a:solidFill>
          <a:ln w="38100" cap="flat" cmpd="sng" algn="ctr">
            <a:noFill/>
            <a:prstDash val="solid"/>
            <a:round/>
            <a:headEnd type="none" w="med" len="med"/>
            <a:tailEnd type="none" w="med" len="med"/>
          </a:ln>
          <a:effectLst/>
        </p:spPr>
        <p:txBody>
          <a:bodyPr vert="horz" wrap="square" lIns="99276" tIns="49638" rIns="99276" bIns="49638" numCol="1" rtlCol="0" anchor="t" anchorCtr="0" compatLnSpc="1">
            <a:prstTxWarp prst="textNoShape">
              <a:avLst/>
            </a:prstTxWarp>
            <a:spAutoFit/>
          </a:bodyPr>
          <a:lstStyle/>
          <a:p>
            <a:pPr marL="0" marR="0" indent="0" algn="ctr" defTabSz="992188"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Arial" charset="0"/>
            </a:endParaRPr>
          </a:p>
        </p:txBody>
      </p:sp>
      <p:sp>
        <p:nvSpPr>
          <p:cNvPr id="2" name="Content Placeholder 1">
            <a:extLst>
              <a:ext uri="{FF2B5EF4-FFF2-40B4-BE49-F238E27FC236}">
                <a16:creationId xmlns:a16="http://schemas.microsoft.com/office/drawing/2014/main" id="{1EC7C649-FEDA-5823-4966-1D071BD99207}"/>
              </a:ext>
            </a:extLst>
          </p:cNvPr>
          <p:cNvSpPr>
            <a:spLocks noGrp="1"/>
          </p:cNvSpPr>
          <p:nvPr>
            <p:ph idx="1"/>
          </p:nvPr>
        </p:nvSpPr>
        <p:spPr/>
        <p:txBody>
          <a:bodyPr/>
          <a:lstStyle/>
          <a:p>
            <a:r>
              <a:rPr lang="en-US" dirty="0"/>
              <a:t>Introduction</a:t>
            </a:r>
          </a:p>
          <a:p>
            <a:r>
              <a:rPr lang="en-US" dirty="0">
                <a:solidFill>
                  <a:schemeClr val="bg1"/>
                </a:solidFill>
              </a:rPr>
              <a:t>Background on MR Technologies</a:t>
            </a:r>
          </a:p>
          <a:p>
            <a:r>
              <a:rPr lang="en-US" dirty="0"/>
              <a:t>SLAM overview</a:t>
            </a:r>
          </a:p>
          <a:p>
            <a:r>
              <a:rPr lang="en-US" dirty="0"/>
              <a:t>One-Pass AGC overview</a:t>
            </a:r>
          </a:p>
          <a:p>
            <a:r>
              <a:rPr lang="en-US" dirty="0"/>
              <a:t>Quality Requirements for MR projects</a:t>
            </a:r>
          </a:p>
          <a:p>
            <a:r>
              <a:rPr lang="en-US" dirty="0"/>
              <a:t>Conclusions and Useful References </a:t>
            </a:r>
          </a:p>
        </p:txBody>
      </p:sp>
      <p:sp>
        <p:nvSpPr>
          <p:cNvPr id="3" name="Title 2">
            <a:extLst>
              <a:ext uri="{FF2B5EF4-FFF2-40B4-BE49-F238E27FC236}">
                <a16:creationId xmlns:a16="http://schemas.microsoft.com/office/drawing/2014/main" id="{A6B9332E-7EA6-806B-0050-874952925BC1}"/>
              </a:ext>
            </a:extLst>
          </p:cNvPr>
          <p:cNvSpPr>
            <a:spLocks noGrp="1"/>
          </p:cNvSpPr>
          <p:nvPr>
            <p:ph type="title"/>
          </p:nvPr>
        </p:nvSpPr>
        <p:spPr/>
        <p:txBody>
          <a:bodyPr/>
          <a:lstStyle/>
          <a:p>
            <a:r>
              <a:rPr lang="en-US" dirty="0"/>
              <a:t>Presentation Overview</a:t>
            </a:r>
          </a:p>
        </p:txBody>
      </p:sp>
    </p:spTree>
    <p:extLst>
      <p:ext uri="{BB962C8B-B14F-4D97-AF65-F5344CB8AC3E}">
        <p14:creationId xmlns:p14="http://schemas.microsoft.com/office/powerpoint/2010/main" val="27668512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B03165-EE2E-2174-9063-5C452BF00331}"/>
              </a:ext>
            </a:extLst>
          </p:cNvPr>
          <p:cNvSpPr>
            <a:spLocks noGrp="1"/>
          </p:cNvSpPr>
          <p:nvPr>
            <p:ph type="title"/>
          </p:nvPr>
        </p:nvSpPr>
        <p:spPr/>
        <p:txBody>
          <a:bodyPr/>
          <a:lstStyle/>
          <a:p>
            <a:r>
              <a:rPr lang="en-US" dirty="0"/>
              <a:t>Conclusions</a:t>
            </a:r>
          </a:p>
        </p:txBody>
      </p:sp>
      <p:sp>
        <p:nvSpPr>
          <p:cNvPr id="4" name="Content Placeholder 3">
            <a:extLst>
              <a:ext uri="{FF2B5EF4-FFF2-40B4-BE49-F238E27FC236}">
                <a16:creationId xmlns:a16="http://schemas.microsoft.com/office/drawing/2014/main" id="{2D3F6316-D935-03BC-4B3F-EEFA0182733B}"/>
              </a:ext>
            </a:extLst>
          </p:cNvPr>
          <p:cNvSpPr>
            <a:spLocks noGrp="1"/>
          </p:cNvSpPr>
          <p:nvPr>
            <p:ph idx="1"/>
          </p:nvPr>
        </p:nvSpPr>
        <p:spPr>
          <a:xfrm>
            <a:off x="838200" y="1623722"/>
            <a:ext cx="9959501" cy="4351338"/>
          </a:xfrm>
        </p:spPr>
        <p:txBody>
          <a:bodyPr/>
          <a:lstStyle/>
          <a:p>
            <a:r>
              <a:rPr lang="en-US" dirty="0"/>
              <a:t>SLAM is available for use in GPS-denied environments, allowing use of AGC sensors and development of rich CSMs</a:t>
            </a:r>
          </a:p>
          <a:p>
            <a:endParaRPr lang="en-US" dirty="0"/>
          </a:p>
          <a:p>
            <a:r>
              <a:rPr lang="en-US" dirty="0"/>
              <a:t>AGC is moving toward one-pass method, but exceptions will persist</a:t>
            </a:r>
          </a:p>
          <a:p>
            <a:endParaRPr lang="en-US" dirty="0"/>
          </a:p>
          <a:p>
            <a:r>
              <a:rPr lang="en-US" dirty="0"/>
              <a:t>QAPPs are available (and necessary) to ensure quality outcomes for MR projects</a:t>
            </a:r>
          </a:p>
        </p:txBody>
      </p:sp>
      <p:sp>
        <p:nvSpPr>
          <p:cNvPr id="7" name="Text Placeholder 4">
            <a:extLst>
              <a:ext uri="{FF2B5EF4-FFF2-40B4-BE49-F238E27FC236}">
                <a16:creationId xmlns:a16="http://schemas.microsoft.com/office/drawing/2014/main" id="{00D9C43D-FC01-0449-62AF-2A0031E1A876}"/>
              </a:ext>
            </a:extLst>
          </p:cNvPr>
          <p:cNvSpPr>
            <a:spLocks noGrp="1"/>
          </p:cNvSpPr>
          <p:nvPr>
            <p:ph type="body" sz="quarter" idx="13"/>
          </p:nvPr>
        </p:nvSpPr>
        <p:spPr>
          <a:xfrm>
            <a:off x="429768" y="6604780"/>
            <a:ext cx="4114800" cy="274320"/>
          </a:xfrm>
        </p:spPr>
        <p:txBody>
          <a:bodyPr>
            <a:normAutofit lnSpcReduction="10000"/>
          </a:bodyPr>
          <a:lstStyle/>
          <a:p>
            <a:r>
              <a:rPr lang="en-US" dirty="0"/>
              <a:t>Conclusions and Useful References</a:t>
            </a:r>
          </a:p>
        </p:txBody>
      </p:sp>
    </p:spTree>
    <p:extLst>
      <p:ext uri="{BB962C8B-B14F-4D97-AF65-F5344CB8AC3E}">
        <p14:creationId xmlns:p14="http://schemas.microsoft.com/office/powerpoint/2010/main" val="31425263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B03165-EE2E-2174-9063-5C452BF00331}"/>
              </a:ext>
            </a:extLst>
          </p:cNvPr>
          <p:cNvSpPr>
            <a:spLocks noGrp="1"/>
          </p:cNvSpPr>
          <p:nvPr>
            <p:ph type="title"/>
          </p:nvPr>
        </p:nvSpPr>
        <p:spPr/>
        <p:txBody>
          <a:bodyPr/>
          <a:lstStyle/>
          <a:p>
            <a:r>
              <a:rPr lang="en-US" dirty="0"/>
              <a:t>Useful References</a:t>
            </a:r>
          </a:p>
        </p:txBody>
      </p:sp>
      <p:sp>
        <p:nvSpPr>
          <p:cNvPr id="4" name="Content Placeholder 3">
            <a:extLst>
              <a:ext uri="{FF2B5EF4-FFF2-40B4-BE49-F238E27FC236}">
                <a16:creationId xmlns:a16="http://schemas.microsoft.com/office/drawing/2014/main" id="{2D3F6316-D935-03BC-4B3F-EEFA0182733B}"/>
              </a:ext>
            </a:extLst>
          </p:cNvPr>
          <p:cNvSpPr>
            <a:spLocks noGrp="1"/>
          </p:cNvSpPr>
          <p:nvPr>
            <p:ph idx="1"/>
          </p:nvPr>
        </p:nvSpPr>
        <p:spPr>
          <a:xfrm>
            <a:off x="838200" y="1371901"/>
            <a:ext cx="10515600" cy="4843753"/>
          </a:xfrm>
        </p:spPr>
        <p:txBody>
          <a:bodyPr>
            <a:normAutofit fontScale="92500" lnSpcReduction="10000"/>
          </a:bodyPr>
          <a:lstStyle/>
          <a:p>
            <a:pPr marL="0" indent="0">
              <a:lnSpc>
                <a:spcPct val="100000"/>
              </a:lnSpc>
              <a:buNone/>
            </a:pPr>
            <a:r>
              <a:rPr lang="en-US" sz="2400" dirty="0"/>
              <a:t>DENIX site: </a:t>
            </a:r>
            <a:r>
              <a:rPr lang="en-US" sz="2400" dirty="0">
                <a:hlinkClick r:id="rId3"/>
              </a:rPr>
              <a:t>https://www.denix.osd.mil/mmrp/</a:t>
            </a:r>
          </a:p>
          <a:p>
            <a:pPr marL="0" indent="0">
              <a:lnSpc>
                <a:spcPct val="100000"/>
              </a:lnSpc>
              <a:buNone/>
            </a:pPr>
            <a:r>
              <a:rPr lang="en-US" sz="2400" dirty="0"/>
              <a:t>DENIX’s AGC site:</a:t>
            </a:r>
            <a:br>
              <a:rPr lang="en-US" sz="2400" dirty="0"/>
            </a:br>
            <a:r>
              <a:rPr lang="en-US" sz="2400" dirty="0">
                <a:hlinkClick r:id="rId3"/>
              </a:rPr>
              <a:t>https://www.denix.osd.mil/mmrp/advanced-geophysical-classification-accreditation-and-other-tools/</a:t>
            </a:r>
          </a:p>
          <a:p>
            <a:pPr marL="0" indent="0">
              <a:lnSpc>
                <a:spcPct val="100000"/>
              </a:lnSpc>
              <a:buNone/>
            </a:pPr>
            <a:r>
              <a:rPr lang="en-US" sz="2400" dirty="0"/>
              <a:t>Interstate Technology and Regulatory Council guidance on QA/QC of AGC: </a:t>
            </a:r>
            <a:r>
              <a:rPr lang="en-US" sz="2400" dirty="0">
                <a:hlinkClick r:id="rId3"/>
              </a:rPr>
              <a:t>https://qcmr-1.itrcweb.org/</a:t>
            </a:r>
            <a:endParaRPr lang="en-US" sz="2400" dirty="0"/>
          </a:p>
          <a:p>
            <a:pPr marL="0" indent="0">
              <a:lnSpc>
                <a:spcPct val="100000"/>
              </a:lnSpc>
              <a:buNone/>
            </a:pPr>
            <a:r>
              <a:rPr lang="en-US" sz="2400" dirty="0"/>
              <a:t>Navy's Basic and Advanced Munitions Response Site Management Courses: </a:t>
            </a:r>
            <a:r>
              <a:rPr lang="en-US" sz="2400" dirty="0">
                <a:hlinkClick r:id="rId4"/>
              </a:rPr>
              <a:t>https://www.netc.navy.mil/Commands/Center-for-Seabees-and-Facilities-Engineering/Naval-Civil-Engineer-Corps-Officers-School/Courses/Environmental-Restoration/</a:t>
            </a:r>
            <a:endParaRPr lang="en-US" sz="2400" dirty="0"/>
          </a:p>
          <a:p>
            <a:pPr marL="0" indent="0">
              <a:lnSpc>
                <a:spcPct val="100000"/>
              </a:lnSpc>
              <a:buNone/>
            </a:pPr>
            <a:r>
              <a:rPr lang="en-US" sz="2400" dirty="0"/>
              <a:t>Navy’s Guidance for Munitions Response Remedial Investigations and Feasibility Studies: </a:t>
            </a:r>
            <a:r>
              <a:rPr lang="en-US" sz="2400" dirty="0">
                <a:hlinkClick r:id="rId5"/>
              </a:rPr>
              <a:t>Technical Report WEB‐NAVFAC‐EXWC‐EV‐1906, June 2019, Munitions Response Remedial Investigation/Feasibility Study Guidance</a:t>
            </a:r>
            <a:endParaRPr lang="en-US" sz="2400" dirty="0"/>
          </a:p>
          <a:p>
            <a:pPr>
              <a:lnSpc>
                <a:spcPct val="100000"/>
              </a:lnSpc>
            </a:pPr>
            <a:endParaRPr lang="en-US" dirty="0"/>
          </a:p>
          <a:p>
            <a:pPr>
              <a:lnSpc>
                <a:spcPct val="100000"/>
              </a:lnSpc>
            </a:pPr>
            <a:endParaRPr lang="en-US" dirty="0"/>
          </a:p>
          <a:p>
            <a:pPr>
              <a:lnSpc>
                <a:spcPct val="100000"/>
              </a:lnSpc>
            </a:pPr>
            <a:endParaRPr lang="en-US" dirty="0"/>
          </a:p>
          <a:p>
            <a:pPr>
              <a:lnSpc>
                <a:spcPct val="110000"/>
              </a:lnSpc>
            </a:pPr>
            <a:endParaRPr lang="en-US" dirty="0"/>
          </a:p>
        </p:txBody>
      </p:sp>
      <p:sp>
        <p:nvSpPr>
          <p:cNvPr id="2" name="TextBox 1">
            <a:extLst>
              <a:ext uri="{FF2B5EF4-FFF2-40B4-BE49-F238E27FC236}">
                <a16:creationId xmlns:a16="http://schemas.microsoft.com/office/drawing/2014/main" id="{78949DE5-8A26-7308-B45F-CEEDE2042EDD}"/>
              </a:ext>
            </a:extLst>
          </p:cNvPr>
          <p:cNvSpPr txBox="1"/>
          <p:nvPr/>
        </p:nvSpPr>
        <p:spPr>
          <a:xfrm>
            <a:off x="429768" y="6215654"/>
            <a:ext cx="7996477"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Arial"/>
                <a:cs typeface="Arial"/>
              </a:rPr>
              <a:t>DENIX: DoD Environment, Safety, and Occupational Health Network and Information Exchange</a:t>
            </a:r>
          </a:p>
        </p:txBody>
      </p:sp>
      <p:sp>
        <p:nvSpPr>
          <p:cNvPr id="7" name="Text Placeholder 4">
            <a:extLst>
              <a:ext uri="{FF2B5EF4-FFF2-40B4-BE49-F238E27FC236}">
                <a16:creationId xmlns:a16="http://schemas.microsoft.com/office/drawing/2014/main" id="{28259391-D8F4-8251-0C10-98D176C06524}"/>
              </a:ext>
            </a:extLst>
          </p:cNvPr>
          <p:cNvSpPr>
            <a:spLocks noGrp="1"/>
          </p:cNvSpPr>
          <p:nvPr>
            <p:ph type="body" sz="quarter" idx="13"/>
          </p:nvPr>
        </p:nvSpPr>
        <p:spPr>
          <a:xfrm>
            <a:off x="429768" y="6604780"/>
            <a:ext cx="4114800" cy="274320"/>
          </a:xfrm>
        </p:spPr>
        <p:txBody>
          <a:bodyPr>
            <a:normAutofit lnSpcReduction="10000"/>
          </a:bodyPr>
          <a:lstStyle/>
          <a:p>
            <a:r>
              <a:rPr lang="en-US" dirty="0"/>
              <a:t>Conclusions and Useful References</a:t>
            </a:r>
          </a:p>
        </p:txBody>
      </p:sp>
    </p:spTree>
    <p:extLst>
      <p:ext uri="{BB962C8B-B14F-4D97-AF65-F5344CB8AC3E}">
        <p14:creationId xmlns:p14="http://schemas.microsoft.com/office/powerpoint/2010/main" val="36987496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5EE68-E94A-FC74-B9EB-634D0D013707}"/>
              </a:ext>
            </a:extLst>
          </p:cNvPr>
          <p:cNvSpPr>
            <a:spLocks noGrp="1"/>
          </p:cNvSpPr>
          <p:nvPr>
            <p:ph type="title"/>
          </p:nvPr>
        </p:nvSpPr>
        <p:spPr/>
        <p:txBody>
          <a:bodyPr/>
          <a:lstStyle/>
          <a:p>
            <a:r>
              <a:rPr lang="en-US" dirty="0"/>
              <a:t>Points of Contact</a:t>
            </a:r>
          </a:p>
        </p:txBody>
      </p:sp>
      <p:sp>
        <p:nvSpPr>
          <p:cNvPr id="3" name="Content Placeholder 2">
            <a:extLst>
              <a:ext uri="{FF2B5EF4-FFF2-40B4-BE49-F238E27FC236}">
                <a16:creationId xmlns:a16="http://schemas.microsoft.com/office/drawing/2014/main" id="{16C0B560-E45D-0763-D704-E819E3BC7CAB}"/>
              </a:ext>
            </a:extLst>
          </p:cNvPr>
          <p:cNvSpPr>
            <a:spLocks noGrp="1"/>
          </p:cNvSpPr>
          <p:nvPr>
            <p:ph sz="half" idx="1"/>
          </p:nvPr>
        </p:nvSpPr>
        <p:spPr/>
        <p:txBody>
          <a:bodyPr/>
          <a:lstStyle/>
          <a:p>
            <a:pPr marL="0" indent="0">
              <a:buNone/>
            </a:pPr>
            <a:r>
              <a:rPr lang="en-US" dirty="0"/>
              <a:t>Presenter</a:t>
            </a:r>
          </a:p>
          <a:p>
            <a:pPr marL="0" indent="0">
              <a:buNone/>
            </a:pPr>
            <a:r>
              <a:rPr lang="en-US" b="1" dirty="0"/>
              <a:t>Steve Saville</a:t>
            </a:r>
          </a:p>
          <a:p>
            <a:pPr marL="0" indent="0">
              <a:buNone/>
            </a:pPr>
            <a:r>
              <a:rPr lang="en-US" dirty="0"/>
              <a:t>Jacobs</a:t>
            </a:r>
          </a:p>
          <a:p>
            <a:pPr marL="0" indent="0">
              <a:buNone/>
            </a:pPr>
            <a:r>
              <a:rPr lang="en-US" dirty="0"/>
              <a:t>Steve.Saville@Jacobs.com</a:t>
            </a:r>
          </a:p>
          <a:p>
            <a:pPr marL="457200" indent="-457200"/>
            <a:endParaRPr lang="en-US" dirty="0"/>
          </a:p>
          <a:p>
            <a:pPr marL="457200" indent="-457200"/>
            <a:endParaRPr lang="en-US" dirty="0"/>
          </a:p>
          <a:p>
            <a:pPr marL="457200" indent="-457200">
              <a:buFont typeface="Arial" panose="020B0604020202020204" pitchFamily="34" charset="0"/>
              <a:buChar char="•"/>
            </a:pPr>
            <a:endParaRPr lang="en-US" dirty="0"/>
          </a:p>
        </p:txBody>
      </p:sp>
      <p:sp>
        <p:nvSpPr>
          <p:cNvPr id="4" name="Content Placeholder 3">
            <a:extLst>
              <a:ext uri="{FF2B5EF4-FFF2-40B4-BE49-F238E27FC236}">
                <a16:creationId xmlns:a16="http://schemas.microsoft.com/office/drawing/2014/main" id="{D16D595D-EE6E-7B63-5117-051B4181244D}"/>
              </a:ext>
            </a:extLst>
          </p:cNvPr>
          <p:cNvSpPr>
            <a:spLocks noGrp="1"/>
          </p:cNvSpPr>
          <p:nvPr>
            <p:ph sz="half" idx="2"/>
          </p:nvPr>
        </p:nvSpPr>
        <p:spPr>
          <a:xfrm>
            <a:off x="5894962" y="1620692"/>
            <a:ext cx="5758774" cy="4439640"/>
          </a:xfrm>
        </p:spPr>
        <p:txBody>
          <a:bodyPr>
            <a:normAutofit/>
          </a:bodyPr>
          <a:lstStyle/>
          <a:p>
            <a:pPr marL="0" indent="0">
              <a:buNone/>
            </a:pPr>
            <a:r>
              <a:rPr lang="en-US" dirty="0"/>
              <a:t>Topic Champions</a:t>
            </a:r>
          </a:p>
          <a:p>
            <a:pPr marL="0" indent="0">
              <a:buNone/>
            </a:pPr>
            <a:r>
              <a:rPr lang="en-US" b="1" dirty="0"/>
              <a:t>Alexandria Hairabedian</a:t>
            </a:r>
          </a:p>
          <a:p>
            <a:pPr marL="0" indent="0">
              <a:buNone/>
            </a:pPr>
            <a:r>
              <a:rPr lang="en-US" dirty="0"/>
              <a:t>NAVFAC EXWC</a:t>
            </a:r>
          </a:p>
          <a:p>
            <a:pPr marL="0" indent="0">
              <a:buNone/>
            </a:pPr>
            <a:r>
              <a:rPr lang="en-US" dirty="0"/>
              <a:t>Alexandria.M.Hairabedian.civ@US.Navy.mil</a:t>
            </a:r>
          </a:p>
          <a:p>
            <a:pPr marL="0" indent="0">
              <a:buNone/>
            </a:pPr>
            <a:endParaRPr lang="en-US" dirty="0"/>
          </a:p>
          <a:p>
            <a:pPr marL="0" indent="0">
              <a:buNone/>
            </a:pPr>
            <a:r>
              <a:rPr lang="en-US" b="1" dirty="0"/>
              <a:t>Bryan Harre</a:t>
            </a:r>
          </a:p>
          <a:p>
            <a:pPr marL="0" indent="0">
              <a:buNone/>
            </a:pPr>
            <a:r>
              <a:rPr lang="en-US" dirty="0"/>
              <a:t>NAVFAC EXWC</a:t>
            </a:r>
          </a:p>
          <a:p>
            <a:pPr marL="0" indent="0">
              <a:buNone/>
            </a:pPr>
            <a:r>
              <a:rPr lang="en-US" dirty="0"/>
              <a:t>Bryan.L.Harre.civ@US.Navy.mil</a:t>
            </a:r>
          </a:p>
          <a:p>
            <a:pPr marL="0" indent="0">
              <a:buNone/>
            </a:pPr>
            <a:endParaRPr lang="en-US" dirty="0"/>
          </a:p>
        </p:txBody>
      </p:sp>
      <p:sp>
        <p:nvSpPr>
          <p:cNvPr id="9" name="Text Placeholder 4">
            <a:extLst>
              <a:ext uri="{FF2B5EF4-FFF2-40B4-BE49-F238E27FC236}">
                <a16:creationId xmlns:a16="http://schemas.microsoft.com/office/drawing/2014/main" id="{2D663471-703E-3198-972C-2BEDDC83CBE0}"/>
              </a:ext>
            </a:extLst>
          </p:cNvPr>
          <p:cNvSpPr>
            <a:spLocks noGrp="1"/>
          </p:cNvSpPr>
          <p:nvPr>
            <p:ph type="body" sz="quarter" idx="13"/>
          </p:nvPr>
        </p:nvSpPr>
        <p:spPr/>
        <p:txBody>
          <a:bodyPr>
            <a:normAutofit lnSpcReduction="10000"/>
          </a:bodyPr>
          <a:lstStyle/>
          <a:p>
            <a:r>
              <a:rPr lang="en-US" dirty="0"/>
              <a:t>Conclusions and Useful References</a:t>
            </a:r>
          </a:p>
        </p:txBody>
      </p:sp>
    </p:spTree>
    <p:extLst>
      <p:ext uri="{BB962C8B-B14F-4D97-AF65-F5344CB8AC3E}">
        <p14:creationId xmlns:p14="http://schemas.microsoft.com/office/powerpoint/2010/main" val="1470147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A9CC3-A380-3D46-1C33-EBF24457A647}"/>
              </a:ext>
            </a:extLst>
          </p:cNvPr>
          <p:cNvSpPr>
            <a:spLocks noGrp="1"/>
          </p:cNvSpPr>
          <p:nvPr>
            <p:ph type="ctrTitle"/>
          </p:nvPr>
        </p:nvSpPr>
        <p:spPr/>
        <p:txBody>
          <a:bodyPr/>
          <a:lstStyle/>
          <a:p>
            <a:r>
              <a:rPr lang="en-US" dirty="0"/>
              <a:t>Questions</a:t>
            </a:r>
          </a:p>
        </p:txBody>
      </p:sp>
    </p:spTree>
    <p:extLst>
      <p:ext uri="{BB962C8B-B14F-4D97-AF65-F5344CB8AC3E}">
        <p14:creationId xmlns:p14="http://schemas.microsoft.com/office/powerpoint/2010/main" val="32738585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A9CC3-A380-3D46-1C33-EBF24457A647}"/>
              </a:ext>
            </a:extLst>
          </p:cNvPr>
          <p:cNvSpPr>
            <a:spLocks noGrp="1"/>
          </p:cNvSpPr>
          <p:nvPr>
            <p:ph type="ctrTitle"/>
          </p:nvPr>
        </p:nvSpPr>
        <p:spPr/>
        <p:txBody>
          <a:bodyPr/>
          <a:lstStyle/>
          <a:p>
            <a:r>
              <a:rPr lang="en-US" dirty="0"/>
              <a:t>Backup Slides</a:t>
            </a:r>
          </a:p>
        </p:txBody>
      </p:sp>
    </p:spTree>
    <p:extLst>
      <p:ext uri="{BB962C8B-B14F-4D97-AF65-F5344CB8AC3E}">
        <p14:creationId xmlns:p14="http://schemas.microsoft.com/office/powerpoint/2010/main" val="1715521884"/>
      </p:ext>
    </p:extLst>
  </p:cSld>
  <p:clrMapOvr>
    <a:masterClrMapping/>
  </p:clrMapOvr>
  <p:extLst>
    <p:ext uri="{6950BFC3-D8DA-4A85-94F7-54DA5524770B}">
      <p188:commentRel xmlns:p188="http://schemas.microsoft.com/office/powerpoint/2018/8/main" r:id="rId2"/>
    </p:ext>
  </p:extLs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0CC81DA-9214-B26D-F97A-E830703A7FF1}"/>
              </a:ext>
            </a:extLst>
          </p:cNvPr>
          <p:cNvSpPr>
            <a:spLocks noGrp="1"/>
          </p:cNvSpPr>
          <p:nvPr>
            <p:ph type="body" sz="quarter" idx="13"/>
          </p:nvPr>
        </p:nvSpPr>
        <p:spPr>
          <a:xfrm>
            <a:off x="429768" y="6605397"/>
            <a:ext cx="4114800" cy="274320"/>
          </a:xfrm>
        </p:spPr>
        <p:txBody>
          <a:bodyPr>
            <a:normAutofit lnSpcReduction="10000"/>
          </a:bodyPr>
          <a:lstStyle/>
          <a:p>
            <a:r>
              <a:rPr lang="en-US" dirty="0"/>
              <a:t>Background on MR Technologies</a:t>
            </a:r>
          </a:p>
        </p:txBody>
      </p:sp>
      <p:sp>
        <p:nvSpPr>
          <p:cNvPr id="3" name="Title 2">
            <a:extLst>
              <a:ext uri="{FF2B5EF4-FFF2-40B4-BE49-F238E27FC236}">
                <a16:creationId xmlns:a16="http://schemas.microsoft.com/office/drawing/2014/main" id="{E2B03165-EE2E-2174-9063-5C452BF00331}"/>
              </a:ext>
            </a:extLst>
          </p:cNvPr>
          <p:cNvSpPr>
            <a:spLocks noGrp="1"/>
          </p:cNvSpPr>
          <p:nvPr>
            <p:ph type="title"/>
          </p:nvPr>
        </p:nvSpPr>
        <p:spPr/>
        <p:txBody>
          <a:bodyPr/>
          <a:lstStyle/>
          <a:p>
            <a:r>
              <a:rPr lang="en-US" dirty="0"/>
              <a:t>Background on MR Technologies</a:t>
            </a:r>
          </a:p>
        </p:txBody>
      </p:sp>
      <p:sp>
        <p:nvSpPr>
          <p:cNvPr id="4" name="Content Placeholder 3">
            <a:extLst>
              <a:ext uri="{FF2B5EF4-FFF2-40B4-BE49-F238E27FC236}">
                <a16:creationId xmlns:a16="http://schemas.microsoft.com/office/drawing/2014/main" id="{2D3F6316-D935-03BC-4B3F-EEFA0182733B}"/>
              </a:ext>
            </a:extLst>
          </p:cNvPr>
          <p:cNvSpPr>
            <a:spLocks noGrp="1"/>
          </p:cNvSpPr>
          <p:nvPr>
            <p:ph idx="1"/>
          </p:nvPr>
        </p:nvSpPr>
        <p:spPr>
          <a:xfrm>
            <a:off x="429768" y="1322064"/>
            <a:ext cx="10971999" cy="4719161"/>
          </a:xfrm>
        </p:spPr>
        <p:txBody>
          <a:bodyPr>
            <a:normAutofit/>
          </a:bodyPr>
          <a:lstStyle/>
          <a:p>
            <a:pPr marL="0" indent="0">
              <a:buNone/>
            </a:pPr>
            <a:r>
              <a:rPr lang="en-US" dirty="0"/>
              <a:t>Summary of MR technologies and their objectives</a:t>
            </a:r>
          </a:p>
          <a:p>
            <a:pPr lvl="1">
              <a:spcBef>
                <a:spcPts val="1000"/>
              </a:spcBef>
            </a:pPr>
            <a:r>
              <a:rPr lang="en-US" dirty="0"/>
              <a:t>Classification – </a:t>
            </a:r>
            <a:r>
              <a:rPr lang="en-US" i="1" dirty="0"/>
              <a:t>focus on the munitions</a:t>
            </a:r>
          </a:p>
          <a:p>
            <a:pPr lvl="2">
              <a:spcBef>
                <a:spcPts val="1000"/>
              </a:spcBef>
            </a:pPr>
            <a:r>
              <a:rPr lang="en-US" dirty="0"/>
              <a:t>As we covered, most subsurface metallic objects are not munitions related</a:t>
            </a:r>
          </a:p>
          <a:p>
            <a:pPr lvl="2">
              <a:spcBef>
                <a:spcPts val="1000"/>
              </a:spcBef>
            </a:pPr>
            <a:r>
              <a:rPr lang="en-US" dirty="0"/>
              <a:t>AGC, uses multi-axis EM sensors to collect a tremendous amount of data, then software to invert data to identify source(s) (that is, tangible objects) most likely to have caused the measured data</a:t>
            </a:r>
          </a:p>
        </p:txBody>
      </p:sp>
      <p:grpSp>
        <p:nvGrpSpPr>
          <p:cNvPr id="5" name="Group 4">
            <a:extLst>
              <a:ext uri="{FF2B5EF4-FFF2-40B4-BE49-F238E27FC236}">
                <a16:creationId xmlns:a16="http://schemas.microsoft.com/office/drawing/2014/main" id="{B473298E-B970-CB16-D505-79E33AA131FA}"/>
              </a:ext>
            </a:extLst>
          </p:cNvPr>
          <p:cNvGrpSpPr/>
          <p:nvPr/>
        </p:nvGrpSpPr>
        <p:grpSpPr>
          <a:xfrm>
            <a:off x="948088" y="3681644"/>
            <a:ext cx="10295824" cy="2242519"/>
            <a:chOff x="948088" y="4220762"/>
            <a:chExt cx="10295824" cy="2242519"/>
          </a:xfrm>
        </p:grpSpPr>
        <p:pic>
          <p:nvPicPr>
            <p:cNvPr id="2" name="Picture 1">
              <a:extLst>
                <a:ext uri="{FF2B5EF4-FFF2-40B4-BE49-F238E27FC236}">
                  <a16:creationId xmlns:a16="http://schemas.microsoft.com/office/drawing/2014/main" id="{D7081F8E-0588-D918-E184-6434F75C8C8D}"/>
                </a:ext>
              </a:extLst>
            </p:cNvPr>
            <p:cNvPicPr>
              <a:picLocks noChangeAspect="1"/>
            </p:cNvPicPr>
            <p:nvPr/>
          </p:nvPicPr>
          <p:blipFill rotWithShape="1">
            <a:blip r:embed="rId3"/>
            <a:srcRect t="-251"/>
            <a:stretch/>
          </p:blipFill>
          <p:spPr>
            <a:xfrm>
              <a:off x="948088" y="4223001"/>
              <a:ext cx="5043201" cy="2240280"/>
            </a:xfrm>
            <a:prstGeom prst="rect">
              <a:avLst/>
            </a:prstGeom>
            <a:ln>
              <a:noFill/>
            </a:ln>
            <a:effectLst>
              <a:outerShdw blurRad="152400" dist="76200" dir="2700000" algn="tl" rotWithShape="0">
                <a:prstClr val="black">
                  <a:alpha val="30000"/>
                </a:prstClr>
              </a:outerShdw>
            </a:effectLst>
          </p:spPr>
        </p:pic>
        <p:pic>
          <p:nvPicPr>
            <p:cNvPr id="10" name="Picture 9">
              <a:extLst>
                <a:ext uri="{FF2B5EF4-FFF2-40B4-BE49-F238E27FC236}">
                  <a16:creationId xmlns:a16="http://schemas.microsoft.com/office/drawing/2014/main" id="{4BEC518D-0D21-C4E5-33BC-F4443FD67957}"/>
                </a:ext>
              </a:extLst>
            </p:cNvPr>
            <p:cNvPicPr>
              <a:picLocks noChangeAspect="1"/>
            </p:cNvPicPr>
            <p:nvPr/>
          </p:nvPicPr>
          <p:blipFill rotWithShape="1">
            <a:blip r:embed="rId4"/>
            <a:srcRect t="23809" b="8756"/>
            <a:stretch/>
          </p:blipFill>
          <p:spPr>
            <a:xfrm>
              <a:off x="6763352" y="4220762"/>
              <a:ext cx="4480560" cy="2242519"/>
            </a:xfrm>
            <a:prstGeom prst="rect">
              <a:avLst/>
            </a:prstGeom>
            <a:ln>
              <a:noFill/>
            </a:ln>
            <a:effectLst>
              <a:outerShdw blurRad="152400" dist="76200" dir="2700000" algn="tl" rotWithShape="0">
                <a:prstClr val="black">
                  <a:alpha val="30000"/>
                </a:prstClr>
              </a:outerShdw>
            </a:effectLst>
          </p:spPr>
        </p:pic>
      </p:grpSp>
      <p:sp>
        <p:nvSpPr>
          <p:cNvPr id="6" name="TextBox 5">
            <a:extLst>
              <a:ext uri="{FF2B5EF4-FFF2-40B4-BE49-F238E27FC236}">
                <a16:creationId xmlns:a16="http://schemas.microsoft.com/office/drawing/2014/main" id="{D66CB09C-3857-60F0-7D86-EEEC6844B06F}"/>
              </a:ext>
            </a:extLst>
          </p:cNvPr>
          <p:cNvSpPr txBox="1"/>
          <p:nvPr/>
        </p:nvSpPr>
        <p:spPr>
          <a:xfrm>
            <a:off x="339365" y="6108569"/>
            <a:ext cx="2912882"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EM: electromagnetic</a:t>
            </a:r>
          </a:p>
        </p:txBody>
      </p:sp>
    </p:spTree>
    <p:extLst>
      <p:ext uri="{BB962C8B-B14F-4D97-AF65-F5344CB8AC3E}">
        <p14:creationId xmlns:p14="http://schemas.microsoft.com/office/powerpoint/2010/main" val="11771812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0CC81DA-9214-B26D-F97A-E830703A7FF1}"/>
              </a:ext>
            </a:extLst>
          </p:cNvPr>
          <p:cNvSpPr>
            <a:spLocks noGrp="1"/>
          </p:cNvSpPr>
          <p:nvPr>
            <p:ph type="body" sz="quarter" idx="13"/>
          </p:nvPr>
        </p:nvSpPr>
        <p:spPr>
          <a:xfrm>
            <a:off x="429768" y="6604780"/>
            <a:ext cx="4114800" cy="274320"/>
          </a:xfrm>
        </p:spPr>
        <p:txBody>
          <a:bodyPr>
            <a:normAutofit lnSpcReduction="10000"/>
          </a:bodyPr>
          <a:lstStyle/>
          <a:p>
            <a:r>
              <a:rPr lang="en-US" dirty="0"/>
              <a:t>Background on MR Technologies</a:t>
            </a:r>
          </a:p>
        </p:txBody>
      </p:sp>
      <p:sp>
        <p:nvSpPr>
          <p:cNvPr id="3" name="Title 2">
            <a:extLst>
              <a:ext uri="{FF2B5EF4-FFF2-40B4-BE49-F238E27FC236}">
                <a16:creationId xmlns:a16="http://schemas.microsoft.com/office/drawing/2014/main" id="{E2B03165-EE2E-2174-9063-5C452BF00331}"/>
              </a:ext>
            </a:extLst>
          </p:cNvPr>
          <p:cNvSpPr>
            <a:spLocks noGrp="1"/>
          </p:cNvSpPr>
          <p:nvPr>
            <p:ph type="title"/>
          </p:nvPr>
        </p:nvSpPr>
        <p:spPr/>
        <p:txBody>
          <a:bodyPr/>
          <a:lstStyle/>
          <a:p>
            <a:r>
              <a:rPr lang="en-US" dirty="0"/>
              <a:t>Background on MR Technologies</a:t>
            </a:r>
          </a:p>
        </p:txBody>
      </p:sp>
      <p:sp>
        <p:nvSpPr>
          <p:cNvPr id="4" name="Content Placeholder 3">
            <a:extLst>
              <a:ext uri="{FF2B5EF4-FFF2-40B4-BE49-F238E27FC236}">
                <a16:creationId xmlns:a16="http://schemas.microsoft.com/office/drawing/2014/main" id="{2D3F6316-D935-03BC-4B3F-EEFA0182733B}"/>
              </a:ext>
            </a:extLst>
          </p:cNvPr>
          <p:cNvSpPr>
            <a:spLocks noGrp="1"/>
          </p:cNvSpPr>
          <p:nvPr>
            <p:ph idx="1"/>
          </p:nvPr>
        </p:nvSpPr>
        <p:spPr>
          <a:xfrm>
            <a:off x="365760" y="1623722"/>
            <a:ext cx="8538754" cy="4732628"/>
          </a:xfrm>
        </p:spPr>
        <p:txBody>
          <a:bodyPr>
            <a:normAutofit/>
          </a:bodyPr>
          <a:lstStyle/>
          <a:p>
            <a:pPr marL="0" indent="0">
              <a:buNone/>
            </a:pPr>
            <a:r>
              <a:rPr lang="en-US" dirty="0"/>
              <a:t>Summary of MR technologies and their objectives</a:t>
            </a:r>
          </a:p>
        </p:txBody>
      </p:sp>
      <p:pic>
        <p:nvPicPr>
          <p:cNvPr id="9" name="Picture 8" descr="A picture containing grass, outdoor, tree, sky&#10;&#10;Description automatically generated">
            <a:extLst>
              <a:ext uri="{FF2B5EF4-FFF2-40B4-BE49-F238E27FC236}">
                <a16:creationId xmlns:a16="http://schemas.microsoft.com/office/drawing/2014/main" id="{D1CFF0BA-85AE-D4B4-9C9B-FA67FB033D02}"/>
              </a:ext>
            </a:extLst>
          </p:cNvPr>
          <p:cNvPicPr>
            <a:picLocks noChangeAspect="1"/>
          </p:cNvPicPr>
          <p:nvPr/>
        </p:nvPicPr>
        <p:blipFill>
          <a:blip r:embed="rId3"/>
          <a:stretch>
            <a:fillRect/>
          </a:stretch>
        </p:blipFill>
        <p:spPr>
          <a:xfrm>
            <a:off x="6488035" y="3429000"/>
            <a:ext cx="3901319" cy="2927350"/>
          </a:xfrm>
          <a:prstGeom prst="rect">
            <a:avLst/>
          </a:prstGeom>
          <a:ln>
            <a:solidFill>
              <a:schemeClr val="tx1"/>
            </a:solidFill>
          </a:ln>
          <a:effectLst>
            <a:outerShdw blurRad="152400" dist="76200" dir="2700000" algn="tl" rotWithShape="0">
              <a:prstClr val="black">
                <a:alpha val="30000"/>
              </a:prstClr>
            </a:outerShdw>
          </a:effectLst>
        </p:spPr>
      </p:pic>
      <p:pic>
        <p:nvPicPr>
          <p:cNvPr id="6" name="Picture 5">
            <a:extLst>
              <a:ext uri="{FF2B5EF4-FFF2-40B4-BE49-F238E27FC236}">
                <a16:creationId xmlns:a16="http://schemas.microsoft.com/office/drawing/2014/main" id="{72D28C8E-FD52-B207-2F73-4D39F07D2061}"/>
              </a:ext>
            </a:extLst>
          </p:cNvPr>
          <p:cNvPicPr>
            <a:picLocks noChangeAspect="1"/>
          </p:cNvPicPr>
          <p:nvPr/>
        </p:nvPicPr>
        <p:blipFill>
          <a:blip r:embed="rId4"/>
          <a:stretch>
            <a:fillRect/>
          </a:stretch>
        </p:blipFill>
        <p:spPr>
          <a:xfrm>
            <a:off x="9595904" y="1195656"/>
            <a:ext cx="2394562" cy="3444337"/>
          </a:xfrm>
          <a:prstGeom prst="rect">
            <a:avLst/>
          </a:prstGeom>
          <a:ln>
            <a:solidFill>
              <a:schemeClr val="tx1"/>
            </a:solidFill>
          </a:ln>
          <a:effectLst>
            <a:outerShdw blurRad="152400" dist="76200" dir="2700000" algn="tl" rotWithShape="0">
              <a:prstClr val="black">
                <a:alpha val="30000"/>
              </a:prstClr>
            </a:outerShdw>
          </a:effectLst>
        </p:spPr>
      </p:pic>
      <p:sp>
        <p:nvSpPr>
          <p:cNvPr id="2" name="Content Placeholder 3">
            <a:extLst>
              <a:ext uri="{FF2B5EF4-FFF2-40B4-BE49-F238E27FC236}">
                <a16:creationId xmlns:a16="http://schemas.microsoft.com/office/drawing/2014/main" id="{61E13732-7A8E-C0B5-6285-37F8EF71F68E}"/>
              </a:ext>
            </a:extLst>
          </p:cNvPr>
          <p:cNvSpPr txBox="1">
            <a:spLocks/>
          </p:cNvSpPr>
          <p:nvPr/>
        </p:nvSpPr>
        <p:spPr>
          <a:xfrm>
            <a:off x="365761" y="2134897"/>
            <a:ext cx="6187440" cy="4732628"/>
          </a:xfrm>
          <a:prstGeom prst="rect">
            <a:avLst/>
          </a:prstGeom>
        </p:spPr>
        <p:txBody>
          <a:bodyPr vert="horz" lIns="91440" tIns="45720" rIns="91440" bIns="45720" rtlCol="0">
            <a:normAutofit/>
          </a:bodyPr>
          <a:lstStyle>
            <a:lvl1pPr marL="233363" indent="-233363"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000"/>
              </a:spcBef>
            </a:pPr>
            <a:r>
              <a:rPr lang="en-US" dirty="0"/>
              <a:t>Classification – </a:t>
            </a:r>
            <a:r>
              <a:rPr lang="en-US" i="1" dirty="0"/>
              <a:t>focus on the munitions</a:t>
            </a:r>
          </a:p>
          <a:p>
            <a:pPr lvl="2">
              <a:spcBef>
                <a:spcPts val="1000"/>
              </a:spcBef>
            </a:pPr>
            <a:r>
              <a:rPr lang="en-US" dirty="0"/>
              <a:t>As we covered, most subsurface metallic objects are not munitions related</a:t>
            </a:r>
          </a:p>
          <a:p>
            <a:pPr lvl="2">
              <a:spcBef>
                <a:spcPts val="1000"/>
              </a:spcBef>
            </a:pPr>
            <a:r>
              <a:rPr lang="en-US" dirty="0"/>
              <a:t>AGC, uses multi-axis EM sensors to collect a tremendous amount of data, then software to invert data to identify source(s) (that is, tangible objects) most likely to have caused the measured data</a:t>
            </a:r>
          </a:p>
        </p:txBody>
      </p:sp>
    </p:spTree>
    <p:extLst>
      <p:ext uri="{BB962C8B-B14F-4D97-AF65-F5344CB8AC3E}">
        <p14:creationId xmlns:p14="http://schemas.microsoft.com/office/powerpoint/2010/main" val="8726622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E72BC2E-9C3C-931C-77D7-C9D5856FBEE0}"/>
              </a:ext>
            </a:extLst>
          </p:cNvPr>
          <p:cNvSpPr>
            <a:spLocks noGrp="1"/>
          </p:cNvSpPr>
          <p:nvPr>
            <p:ph type="body" sz="quarter" idx="13"/>
          </p:nvPr>
        </p:nvSpPr>
        <p:spPr>
          <a:xfrm>
            <a:off x="429768" y="6604780"/>
            <a:ext cx="4114800" cy="274320"/>
          </a:xfrm>
        </p:spPr>
        <p:txBody>
          <a:bodyPr>
            <a:normAutofit lnSpcReduction="10000"/>
          </a:bodyPr>
          <a:lstStyle/>
          <a:p>
            <a:r>
              <a:rPr lang="en-US" dirty="0"/>
              <a:t>SLAM Overview</a:t>
            </a:r>
          </a:p>
        </p:txBody>
      </p:sp>
      <p:sp>
        <p:nvSpPr>
          <p:cNvPr id="3" name="Title 2">
            <a:extLst>
              <a:ext uri="{FF2B5EF4-FFF2-40B4-BE49-F238E27FC236}">
                <a16:creationId xmlns:a16="http://schemas.microsoft.com/office/drawing/2014/main" id="{E2B03165-EE2E-2174-9063-5C452BF00331}"/>
              </a:ext>
            </a:extLst>
          </p:cNvPr>
          <p:cNvSpPr>
            <a:spLocks noGrp="1"/>
          </p:cNvSpPr>
          <p:nvPr>
            <p:ph type="title"/>
          </p:nvPr>
        </p:nvSpPr>
        <p:spPr/>
        <p:txBody>
          <a:bodyPr/>
          <a:lstStyle/>
          <a:p>
            <a:r>
              <a:rPr lang="en-US" dirty="0"/>
              <a:t>SLAM + AGC Case Study Results</a:t>
            </a:r>
          </a:p>
        </p:txBody>
      </p:sp>
      <p:sp>
        <p:nvSpPr>
          <p:cNvPr id="14" name="Content Placeholder 13">
            <a:extLst>
              <a:ext uri="{FF2B5EF4-FFF2-40B4-BE49-F238E27FC236}">
                <a16:creationId xmlns:a16="http://schemas.microsoft.com/office/drawing/2014/main" id="{07B5EBAF-D60E-28C5-15AE-5987CEF7D888}"/>
              </a:ext>
            </a:extLst>
          </p:cNvPr>
          <p:cNvSpPr>
            <a:spLocks noGrp="1"/>
          </p:cNvSpPr>
          <p:nvPr>
            <p:ph idx="1"/>
          </p:nvPr>
        </p:nvSpPr>
        <p:spPr>
          <a:xfrm>
            <a:off x="429768" y="1329983"/>
            <a:ext cx="10515600" cy="4351338"/>
          </a:xfrm>
        </p:spPr>
        <p:txBody>
          <a:bodyPr>
            <a:normAutofit/>
          </a:bodyPr>
          <a:lstStyle/>
          <a:p>
            <a:pPr marL="0" indent="0">
              <a:buNone/>
            </a:pPr>
            <a:r>
              <a:rPr lang="en-US" sz="2400" dirty="0"/>
              <a:t>2020 Pilot Study at Marine Corps Base Quantico</a:t>
            </a:r>
          </a:p>
        </p:txBody>
      </p:sp>
      <p:pic>
        <p:nvPicPr>
          <p:cNvPr id="12" name="Picture 11">
            <a:extLst>
              <a:ext uri="{FF2B5EF4-FFF2-40B4-BE49-F238E27FC236}">
                <a16:creationId xmlns:a16="http://schemas.microsoft.com/office/drawing/2014/main" id="{BFC7F181-0D81-2213-30FE-040BBCEE1166}"/>
              </a:ext>
            </a:extLst>
          </p:cNvPr>
          <p:cNvPicPr>
            <a:picLocks noChangeAspect="1"/>
          </p:cNvPicPr>
          <p:nvPr/>
        </p:nvPicPr>
        <p:blipFill>
          <a:blip r:embed="rId3"/>
          <a:stretch>
            <a:fillRect/>
          </a:stretch>
        </p:blipFill>
        <p:spPr>
          <a:xfrm>
            <a:off x="7818535" y="2181389"/>
            <a:ext cx="4327330" cy="4248830"/>
          </a:xfrm>
          <a:prstGeom prst="rect">
            <a:avLst/>
          </a:prstGeom>
        </p:spPr>
      </p:pic>
      <p:sp>
        <p:nvSpPr>
          <p:cNvPr id="2" name="TextBox 1">
            <a:extLst>
              <a:ext uri="{FF2B5EF4-FFF2-40B4-BE49-F238E27FC236}">
                <a16:creationId xmlns:a16="http://schemas.microsoft.com/office/drawing/2014/main" id="{D28D665C-F0F2-C1F0-3DB0-A05CC67586A2}"/>
              </a:ext>
            </a:extLst>
          </p:cNvPr>
          <p:cNvSpPr txBox="1"/>
          <p:nvPr/>
        </p:nvSpPr>
        <p:spPr>
          <a:xfrm>
            <a:off x="0" y="5362865"/>
            <a:ext cx="1546115" cy="116955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75000"/>
                    <a:lumOff val="25000"/>
                  </a:schemeClr>
                </a:solidFill>
                <a:latin typeface="Arial"/>
                <a:cs typeface="Arial"/>
              </a:rPr>
              <a:t>DAM: dynamic data</a:t>
            </a:r>
          </a:p>
          <a:p>
            <a:r>
              <a:rPr lang="en-US" sz="1000" dirty="0">
                <a:solidFill>
                  <a:schemeClr val="tx1">
                    <a:lumMod val="75000"/>
                    <a:lumOff val="25000"/>
                  </a:schemeClr>
                </a:solidFill>
                <a:latin typeface="Arial"/>
                <a:cs typeface="Arial"/>
              </a:rPr>
              <a:t>GDB: database</a:t>
            </a:r>
          </a:p>
          <a:p>
            <a:r>
              <a:rPr lang="en-US" sz="1000" dirty="0">
                <a:solidFill>
                  <a:schemeClr val="tx1">
                    <a:lumMod val="75000"/>
                    <a:lumOff val="25000"/>
                  </a:schemeClr>
                </a:solidFill>
                <a:latin typeface="Arial"/>
                <a:cs typeface="Arial"/>
              </a:rPr>
              <a:t>m: meter(s)</a:t>
            </a:r>
          </a:p>
          <a:p>
            <a:r>
              <a:rPr lang="en-US" sz="1000" dirty="0">
                <a:solidFill>
                  <a:schemeClr val="tx1">
                    <a:lumMod val="75000"/>
                    <a:lumOff val="25000"/>
                  </a:schemeClr>
                </a:solidFill>
                <a:latin typeface="Arial"/>
                <a:cs typeface="Arial"/>
              </a:rPr>
              <a:t>MPC: Measurement Performance Criteria (Pass/Fail)</a:t>
            </a:r>
          </a:p>
          <a:p>
            <a:r>
              <a:rPr lang="en-US" sz="1000" dirty="0">
                <a:solidFill>
                  <a:schemeClr val="tx1">
                    <a:lumMod val="75000"/>
                    <a:lumOff val="25000"/>
                  </a:schemeClr>
                </a:solidFill>
                <a:latin typeface="Arial"/>
                <a:cs typeface="Arial"/>
              </a:rPr>
              <a:t>QC: quality control</a:t>
            </a:r>
          </a:p>
        </p:txBody>
      </p:sp>
      <p:pic>
        <p:nvPicPr>
          <p:cNvPr id="6" name="Picture 5">
            <a:extLst>
              <a:ext uri="{FF2B5EF4-FFF2-40B4-BE49-F238E27FC236}">
                <a16:creationId xmlns:a16="http://schemas.microsoft.com/office/drawing/2014/main" id="{17114F08-C21E-2D18-AA3C-D4FFFE37A686}"/>
              </a:ext>
            </a:extLst>
          </p:cNvPr>
          <p:cNvPicPr>
            <a:picLocks noChangeAspect="1"/>
          </p:cNvPicPr>
          <p:nvPr/>
        </p:nvPicPr>
        <p:blipFill>
          <a:blip r:embed="rId4"/>
          <a:stretch>
            <a:fillRect/>
          </a:stretch>
        </p:blipFill>
        <p:spPr>
          <a:xfrm>
            <a:off x="1501482" y="2791949"/>
            <a:ext cx="6190951" cy="3611880"/>
          </a:xfrm>
          <a:prstGeom prst="rect">
            <a:avLst/>
          </a:prstGeom>
        </p:spPr>
      </p:pic>
      <p:sp>
        <p:nvSpPr>
          <p:cNvPr id="4" name="TextBox 3">
            <a:extLst>
              <a:ext uri="{FF2B5EF4-FFF2-40B4-BE49-F238E27FC236}">
                <a16:creationId xmlns:a16="http://schemas.microsoft.com/office/drawing/2014/main" id="{DD029386-31B3-E004-66C3-3E1D03FF4958}"/>
              </a:ext>
            </a:extLst>
          </p:cNvPr>
          <p:cNvSpPr txBox="1"/>
          <p:nvPr/>
        </p:nvSpPr>
        <p:spPr>
          <a:xfrm>
            <a:off x="229743" y="1828481"/>
            <a:ext cx="3835726" cy="954107"/>
          </a:xfrm>
          <a:prstGeom prst="rect">
            <a:avLst/>
          </a:prstGeom>
          <a:noFill/>
          <a:ln w="635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65000"/>
                    <a:lumOff val="35000"/>
                  </a:schemeClr>
                </a:solidFill>
                <a:latin typeface="Arial" panose="020B0604020202020204" pitchFamily="34" charset="0"/>
                <a:cs typeface="Arial" panose="020B0604020202020204" pitchFamily="34" charset="0"/>
              </a:rPr>
              <a:t>Left:</a:t>
            </a:r>
            <a:r>
              <a:rPr lang="en-US" sz="1400" dirty="0">
                <a:solidFill>
                  <a:schemeClr val="tx1">
                    <a:lumMod val="65000"/>
                    <a:lumOff val="35000"/>
                  </a:schemeClr>
                </a:solidFill>
                <a:latin typeface="Arial" panose="020B0604020202020204" pitchFamily="34" charset="0"/>
                <a:cs typeface="Arial" panose="020B0604020202020204" pitchFamily="34" charset="0"/>
              </a:rPr>
              <a:t> Concurrent RTK + SLAM positional data</a:t>
            </a:r>
          </a:p>
          <a:p>
            <a:r>
              <a:rPr lang="en-US" sz="1400" dirty="0">
                <a:solidFill>
                  <a:schemeClr val="tx1">
                    <a:lumMod val="65000"/>
                    <a:lumOff val="35000"/>
                  </a:schemeClr>
                </a:solidFill>
                <a:latin typeface="Arial" panose="020B0604020202020204" pitchFamily="34" charset="0"/>
                <a:cs typeface="Arial" panose="020B0604020202020204" pitchFamily="34" charset="0"/>
              </a:rPr>
              <a:t>Blue dots: RTK-GPS positions Red/Green/Yellow dots: SLAM positions</a:t>
            </a:r>
          </a:p>
          <a:p>
            <a:r>
              <a:rPr lang="en-US" sz="1400" dirty="0">
                <a:solidFill>
                  <a:schemeClr val="tx1">
                    <a:lumMod val="65000"/>
                    <a:lumOff val="35000"/>
                  </a:schemeClr>
                </a:solidFill>
                <a:latin typeface="Arial" panose="020B0604020202020204" pitchFamily="34" charset="0"/>
                <a:cs typeface="Arial" panose="020B0604020202020204" pitchFamily="34" charset="0"/>
              </a:rPr>
              <a:t>Typical RTK-to-SLAM offset ~7 centimeters</a:t>
            </a:r>
          </a:p>
        </p:txBody>
      </p:sp>
      <p:sp>
        <p:nvSpPr>
          <p:cNvPr id="7" name="TextBox 6">
            <a:extLst>
              <a:ext uri="{FF2B5EF4-FFF2-40B4-BE49-F238E27FC236}">
                <a16:creationId xmlns:a16="http://schemas.microsoft.com/office/drawing/2014/main" id="{14A348F1-FE75-7D5E-1BFD-993001F78854}"/>
              </a:ext>
            </a:extLst>
          </p:cNvPr>
          <p:cNvSpPr txBox="1"/>
          <p:nvPr/>
        </p:nvSpPr>
        <p:spPr>
          <a:xfrm>
            <a:off x="4191571" y="1828162"/>
            <a:ext cx="7857554" cy="307777"/>
          </a:xfrm>
          <a:prstGeom prst="rect">
            <a:avLst/>
          </a:prstGeom>
          <a:noFill/>
          <a:ln w="635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65000"/>
                    <a:lumOff val="35000"/>
                  </a:schemeClr>
                </a:solidFill>
                <a:latin typeface="Arial" panose="020B0604020202020204" pitchFamily="34" charset="0"/>
                <a:cs typeface="Arial" panose="020B0604020202020204" pitchFamily="34" charset="0"/>
              </a:rPr>
              <a:t>Right</a:t>
            </a:r>
            <a:r>
              <a:rPr lang="en-US" sz="1400" dirty="0">
                <a:solidFill>
                  <a:schemeClr val="tx1">
                    <a:lumMod val="65000"/>
                    <a:lumOff val="35000"/>
                  </a:schemeClr>
                </a:solidFill>
                <a:latin typeface="Arial" panose="020B0604020202020204" pitchFamily="34" charset="0"/>
                <a:cs typeface="Arial" panose="020B0604020202020204" pitchFamily="34" charset="0"/>
              </a:rPr>
              <a:t>: Distance between QC seed location (center of circle) and targeted locations (blue circles)</a:t>
            </a:r>
          </a:p>
        </p:txBody>
      </p:sp>
    </p:spTree>
    <p:extLst>
      <p:ext uri="{BB962C8B-B14F-4D97-AF65-F5344CB8AC3E}">
        <p14:creationId xmlns:p14="http://schemas.microsoft.com/office/powerpoint/2010/main" val="1865309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0CC81DA-9214-B26D-F97A-E830703A7FF1}"/>
              </a:ext>
            </a:extLst>
          </p:cNvPr>
          <p:cNvSpPr>
            <a:spLocks noGrp="1"/>
          </p:cNvSpPr>
          <p:nvPr>
            <p:ph type="body" sz="quarter" idx="13"/>
          </p:nvPr>
        </p:nvSpPr>
        <p:spPr>
          <a:xfrm>
            <a:off x="429768" y="6604780"/>
            <a:ext cx="4114800" cy="274320"/>
          </a:xfrm>
        </p:spPr>
        <p:txBody>
          <a:bodyPr>
            <a:normAutofit lnSpcReduction="10000"/>
          </a:bodyPr>
          <a:lstStyle/>
          <a:p>
            <a:r>
              <a:rPr lang="en-US" dirty="0"/>
              <a:t>Background on MR Technologies</a:t>
            </a:r>
          </a:p>
        </p:txBody>
      </p:sp>
      <p:sp>
        <p:nvSpPr>
          <p:cNvPr id="3" name="Title 2">
            <a:extLst>
              <a:ext uri="{FF2B5EF4-FFF2-40B4-BE49-F238E27FC236}">
                <a16:creationId xmlns:a16="http://schemas.microsoft.com/office/drawing/2014/main" id="{E2B03165-EE2E-2174-9063-5C452BF00331}"/>
              </a:ext>
            </a:extLst>
          </p:cNvPr>
          <p:cNvSpPr>
            <a:spLocks noGrp="1"/>
          </p:cNvSpPr>
          <p:nvPr>
            <p:ph type="title"/>
          </p:nvPr>
        </p:nvSpPr>
        <p:spPr/>
        <p:txBody>
          <a:bodyPr/>
          <a:lstStyle/>
          <a:p>
            <a:r>
              <a:rPr lang="en-US" dirty="0"/>
              <a:t>Background on MR Technologies</a:t>
            </a:r>
          </a:p>
        </p:txBody>
      </p:sp>
      <p:sp>
        <p:nvSpPr>
          <p:cNvPr id="4" name="Content Placeholder 3">
            <a:extLst>
              <a:ext uri="{FF2B5EF4-FFF2-40B4-BE49-F238E27FC236}">
                <a16:creationId xmlns:a16="http://schemas.microsoft.com/office/drawing/2014/main" id="{2D3F6316-D935-03BC-4B3F-EEFA0182733B}"/>
              </a:ext>
            </a:extLst>
          </p:cNvPr>
          <p:cNvSpPr>
            <a:spLocks noGrp="1"/>
          </p:cNvSpPr>
          <p:nvPr>
            <p:ph idx="1"/>
          </p:nvPr>
        </p:nvSpPr>
        <p:spPr/>
        <p:txBody>
          <a:bodyPr vert="horz" lIns="91440" tIns="45720" rIns="91440" bIns="45720" rtlCol="0" anchor="t">
            <a:normAutofit/>
          </a:bodyPr>
          <a:lstStyle/>
          <a:p>
            <a:pPr marL="0" indent="0">
              <a:buNone/>
            </a:pPr>
            <a:r>
              <a:rPr lang="en-US" b="1" dirty="0">
                <a:latin typeface="Arial"/>
                <a:cs typeface="Arial"/>
              </a:rPr>
              <a:t>Problem statements</a:t>
            </a:r>
            <a:endParaRPr lang="en-US" b="1" dirty="0"/>
          </a:p>
          <a:p>
            <a:pPr marL="685800" indent="-457200">
              <a:buFont typeface="+mj-lt"/>
              <a:buAutoNum type="arabicPeriod"/>
            </a:pPr>
            <a:r>
              <a:rPr lang="en-US" dirty="0"/>
              <a:t>MEC is an acute and potentially lethal hazard</a:t>
            </a:r>
          </a:p>
          <a:p>
            <a:pPr marL="685800" indent="-457200">
              <a:buFont typeface="+mj-lt"/>
              <a:buAutoNum type="arabicPeriod"/>
            </a:pPr>
            <a:r>
              <a:rPr lang="en-US" dirty="0"/>
              <a:t>MEC may be present in subsurface for decades, requiring management or remediation of site</a:t>
            </a:r>
          </a:p>
          <a:p>
            <a:pPr marL="685800" indent="-457200">
              <a:buFont typeface="+mj-lt"/>
              <a:buAutoNum type="arabicPeriod"/>
            </a:pPr>
            <a:r>
              <a:rPr lang="en-US" dirty="0"/>
              <a:t>Geophysical tools can detect and classify subsurface metallic objects, but:</a:t>
            </a:r>
          </a:p>
          <a:p>
            <a:pPr marL="1028700" lvl="1">
              <a:spcBef>
                <a:spcPts val="1000"/>
              </a:spcBef>
            </a:pPr>
            <a:r>
              <a:rPr lang="en-US" dirty="0"/>
              <a:t>Accurate positional data are needed (Part 1 of this presentation)</a:t>
            </a:r>
          </a:p>
          <a:p>
            <a:pPr marL="1028700" lvl="1">
              <a:spcBef>
                <a:spcPts val="1000"/>
              </a:spcBef>
            </a:pPr>
            <a:r>
              <a:rPr lang="en-US" dirty="0"/>
              <a:t>Most subsurface metallic objects are not munitions-related (Part 2)</a:t>
            </a:r>
          </a:p>
        </p:txBody>
      </p:sp>
      <p:sp>
        <p:nvSpPr>
          <p:cNvPr id="2" name="TextBox 1">
            <a:extLst>
              <a:ext uri="{FF2B5EF4-FFF2-40B4-BE49-F238E27FC236}">
                <a16:creationId xmlns:a16="http://schemas.microsoft.com/office/drawing/2014/main" id="{6936C542-5F15-773F-F2DE-1122B592EC9A}"/>
              </a:ext>
            </a:extLst>
          </p:cNvPr>
          <p:cNvSpPr txBox="1"/>
          <p:nvPr/>
        </p:nvSpPr>
        <p:spPr>
          <a:xfrm>
            <a:off x="429768" y="6215654"/>
            <a:ext cx="5006773"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Arial"/>
                <a:cs typeface="Arial"/>
              </a:rPr>
              <a:t>MEC: munitions and explosives of concern</a:t>
            </a:r>
          </a:p>
        </p:txBody>
      </p:sp>
    </p:spTree>
    <p:extLst>
      <p:ext uri="{BB962C8B-B14F-4D97-AF65-F5344CB8AC3E}">
        <p14:creationId xmlns:p14="http://schemas.microsoft.com/office/powerpoint/2010/main" val="1565737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B03165-EE2E-2174-9063-5C452BF00331}"/>
              </a:ext>
            </a:extLst>
          </p:cNvPr>
          <p:cNvSpPr>
            <a:spLocks noGrp="1"/>
          </p:cNvSpPr>
          <p:nvPr>
            <p:ph type="title"/>
          </p:nvPr>
        </p:nvSpPr>
        <p:spPr/>
        <p:txBody>
          <a:bodyPr/>
          <a:lstStyle/>
          <a:p>
            <a:r>
              <a:rPr lang="en-US" dirty="0"/>
              <a:t>MR Technologies and their Objectives</a:t>
            </a:r>
          </a:p>
        </p:txBody>
      </p:sp>
      <p:sp>
        <p:nvSpPr>
          <p:cNvPr id="4" name="Content Placeholder 3">
            <a:extLst>
              <a:ext uri="{FF2B5EF4-FFF2-40B4-BE49-F238E27FC236}">
                <a16:creationId xmlns:a16="http://schemas.microsoft.com/office/drawing/2014/main" id="{2D3F6316-D935-03BC-4B3F-EEFA0182733B}"/>
              </a:ext>
            </a:extLst>
          </p:cNvPr>
          <p:cNvSpPr>
            <a:spLocks noGrp="1"/>
          </p:cNvSpPr>
          <p:nvPr>
            <p:ph idx="1"/>
          </p:nvPr>
        </p:nvSpPr>
        <p:spPr>
          <a:xfrm>
            <a:off x="266700" y="1623722"/>
            <a:ext cx="11087100" cy="4351338"/>
          </a:xfrm>
        </p:spPr>
        <p:txBody>
          <a:bodyPr/>
          <a:lstStyle/>
          <a:p>
            <a:r>
              <a:rPr lang="en-US" dirty="0"/>
              <a:t>Positioning</a:t>
            </a:r>
          </a:p>
          <a:p>
            <a:r>
              <a:rPr lang="en-US" dirty="0"/>
              <a:t>Detection</a:t>
            </a:r>
          </a:p>
          <a:p>
            <a:r>
              <a:rPr lang="en-US" dirty="0"/>
              <a:t>Advanced Geophysical Classification</a:t>
            </a:r>
          </a:p>
        </p:txBody>
      </p:sp>
      <p:pic>
        <p:nvPicPr>
          <p:cNvPr id="2" name="Content Placeholder 5" descr="keeper rtk gps.jpg">
            <a:extLst>
              <a:ext uri="{FF2B5EF4-FFF2-40B4-BE49-F238E27FC236}">
                <a16:creationId xmlns:a16="http://schemas.microsoft.com/office/drawing/2014/main" id="{176543E0-8962-65AE-FEE9-0E423B491D01}"/>
              </a:ext>
            </a:extLst>
          </p:cNvPr>
          <p:cNvPicPr>
            <a:picLocks noChangeAspect="1"/>
          </p:cNvPicPr>
          <p:nvPr/>
        </p:nvPicPr>
        <p:blipFill rotWithShape="1">
          <a:blip r:embed="rId3" cstate="print"/>
          <a:srcRect l="12892" r="237"/>
          <a:stretch/>
        </p:blipFill>
        <p:spPr>
          <a:xfrm>
            <a:off x="271534" y="3272400"/>
            <a:ext cx="3495073" cy="3017520"/>
          </a:xfrm>
          <a:prstGeom prst="rect">
            <a:avLst/>
          </a:prstGeom>
          <a:ln>
            <a:noFill/>
          </a:ln>
          <a:effectLst>
            <a:outerShdw blurRad="152400" dist="76200" dir="2700000" algn="tl" rotWithShape="0">
              <a:prstClr val="black">
                <a:alpha val="30000"/>
              </a:prstClr>
            </a:outerShdw>
          </a:effectLst>
        </p:spPr>
      </p:pic>
      <p:grpSp>
        <p:nvGrpSpPr>
          <p:cNvPr id="5" name="Group 4">
            <a:extLst>
              <a:ext uri="{FF2B5EF4-FFF2-40B4-BE49-F238E27FC236}">
                <a16:creationId xmlns:a16="http://schemas.microsoft.com/office/drawing/2014/main" id="{D645D629-A028-55C6-88AE-10BA153E81FA}"/>
              </a:ext>
            </a:extLst>
          </p:cNvPr>
          <p:cNvGrpSpPr/>
          <p:nvPr/>
        </p:nvGrpSpPr>
        <p:grpSpPr>
          <a:xfrm>
            <a:off x="8811507" y="1792681"/>
            <a:ext cx="3108960" cy="4497239"/>
            <a:chOff x="8816340" y="1747601"/>
            <a:chExt cx="3108960" cy="4497239"/>
          </a:xfrm>
        </p:grpSpPr>
        <p:grpSp>
          <p:nvGrpSpPr>
            <p:cNvPr id="15" name="Group 14">
              <a:extLst>
                <a:ext uri="{FF2B5EF4-FFF2-40B4-BE49-F238E27FC236}">
                  <a16:creationId xmlns:a16="http://schemas.microsoft.com/office/drawing/2014/main" id="{FE84F477-8F42-6901-AAF2-7B9802EF8165}"/>
                </a:ext>
              </a:extLst>
            </p:cNvPr>
            <p:cNvGrpSpPr>
              <a:grpSpLocks noChangeAspect="1"/>
            </p:cNvGrpSpPr>
            <p:nvPr/>
          </p:nvGrpSpPr>
          <p:grpSpPr>
            <a:xfrm>
              <a:off x="8816340" y="4025524"/>
              <a:ext cx="3108960" cy="2219316"/>
              <a:chOff x="8145519" y="3690856"/>
              <a:chExt cx="3165232" cy="2286000"/>
            </a:xfrm>
          </p:grpSpPr>
          <p:graphicFrame>
            <p:nvGraphicFramePr>
              <p:cNvPr id="12" name="Object 11">
                <a:extLst>
                  <a:ext uri="{FF2B5EF4-FFF2-40B4-BE49-F238E27FC236}">
                    <a16:creationId xmlns:a16="http://schemas.microsoft.com/office/drawing/2014/main" id="{15534D80-07EA-DCF1-0881-42D2F7654576}"/>
                  </a:ext>
                </a:extLst>
              </p:cNvPr>
              <p:cNvGraphicFramePr>
                <a:graphicFrameLocks noChangeAspect="1"/>
              </p:cNvGraphicFramePr>
              <p:nvPr>
                <p:extLst>
                  <p:ext uri="{D42A27DB-BD31-4B8C-83A1-F6EECF244321}">
                    <p14:modId xmlns:p14="http://schemas.microsoft.com/office/powerpoint/2010/main" val="1499097402"/>
                  </p:ext>
                </p:extLst>
              </p:nvPr>
            </p:nvGraphicFramePr>
            <p:xfrm>
              <a:off x="8145519" y="3690856"/>
              <a:ext cx="3165232" cy="2286000"/>
            </p:xfrm>
            <a:graphic>
              <a:graphicData uri="http://schemas.openxmlformats.org/presentationml/2006/ole">
                <mc:AlternateContent xmlns:mc="http://schemas.openxmlformats.org/markup-compatibility/2006">
                  <mc:Choice xmlns:v="urn:schemas-microsoft-com:vml" Requires="v">
                    <p:oleObj name="SPW 11.0 Notebook" r:id="rId4" imgW="4114800" imgH="2971800" progId="">
                      <p:embed/>
                    </p:oleObj>
                  </mc:Choice>
                  <mc:Fallback>
                    <p:oleObj name="SPW 11.0 Notebook" r:id="rId4" imgW="4114800" imgH="2971800" progId="">
                      <p:embed/>
                      <p:pic>
                        <p:nvPicPr>
                          <p:cNvPr id="12" name="Object 11">
                            <a:extLst>
                              <a:ext uri="{FF2B5EF4-FFF2-40B4-BE49-F238E27FC236}">
                                <a16:creationId xmlns:a16="http://schemas.microsoft.com/office/drawing/2014/main" id="{15534D80-07EA-DCF1-0881-42D2F76545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5519" y="3690856"/>
                            <a:ext cx="3165232" cy="2286000"/>
                          </a:xfrm>
                          <a:prstGeom prst="rect">
                            <a:avLst/>
                          </a:prstGeom>
                          <a:noFill/>
                          <a:ln>
                            <a:solidFill>
                              <a:schemeClr val="bg2">
                                <a:lumMod val="90000"/>
                              </a:schemeClr>
                            </a:solidFill>
                          </a:ln>
                        </p:spPr>
                      </p:pic>
                    </p:oleObj>
                  </mc:Fallback>
                </mc:AlternateContent>
              </a:graphicData>
            </a:graphic>
          </p:graphicFrame>
          <p:pic>
            <p:nvPicPr>
              <p:cNvPr id="13" name="Picture 12" descr="Pole Mountain Horseshoe.jpg">
                <a:extLst>
                  <a:ext uri="{FF2B5EF4-FFF2-40B4-BE49-F238E27FC236}">
                    <a16:creationId xmlns:a16="http://schemas.microsoft.com/office/drawing/2014/main" id="{38E9AD30-2311-F8C6-24CF-5AF7C05F486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93134" y="4688961"/>
                <a:ext cx="786261" cy="753500"/>
              </a:xfrm>
              <a:prstGeom prst="rect">
                <a:avLst/>
              </a:prstGeom>
              <a:ln>
                <a:solidFill>
                  <a:schemeClr val="bg2">
                    <a:lumMod val="90000"/>
                  </a:schemeClr>
                </a:solidFill>
              </a:ln>
            </p:spPr>
          </p:pic>
        </p:grpSp>
        <p:grpSp>
          <p:nvGrpSpPr>
            <p:cNvPr id="14" name="Group 13">
              <a:extLst>
                <a:ext uri="{FF2B5EF4-FFF2-40B4-BE49-F238E27FC236}">
                  <a16:creationId xmlns:a16="http://schemas.microsoft.com/office/drawing/2014/main" id="{032C36AE-DC9C-47E7-1B3C-AA3FC5CC5D1B}"/>
                </a:ext>
              </a:extLst>
            </p:cNvPr>
            <p:cNvGrpSpPr>
              <a:grpSpLocks noChangeAspect="1"/>
            </p:cNvGrpSpPr>
            <p:nvPr/>
          </p:nvGrpSpPr>
          <p:grpSpPr>
            <a:xfrm>
              <a:off x="8816340" y="1747601"/>
              <a:ext cx="3108960" cy="2154045"/>
              <a:chOff x="8459758" y="1914906"/>
              <a:chExt cx="3175000" cy="2286000"/>
            </a:xfrm>
          </p:grpSpPr>
          <p:graphicFrame>
            <p:nvGraphicFramePr>
              <p:cNvPr id="10" name="Object 9">
                <a:extLst>
                  <a:ext uri="{FF2B5EF4-FFF2-40B4-BE49-F238E27FC236}">
                    <a16:creationId xmlns:a16="http://schemas.microsoft.com/office/drawing/2014/main" id="{91C0D083-73EA-F77A-C925-C430A9F1C144}"/>
                  </a:ext>
                </a:extLst>
              </p:cNvPr>
              <p:cNvGraphicFramePr>
                <a:graphicFrameLocks noChangeAspect="1"/>
              </p:cNvGraphicFramePr>
              <p:nvPr>
                <p:extLst>
                  <p:ext uri="{D42A27DB-BD31-4B8C-83A1-F6EECF244321}">
                    <p14:modId xmlns:p14="http://schemas.microsoft.com/office/powerpoint/2010/main" val="1139014468"/>
                  </p:ext>
                </p:extLst>
              </p:nvPr>
            </p:nvGraphicFramePr>
            <p:xfrm>
              <a:off x="8459758" y="1914906"/>
              <a:ext cx="3175000" cy="2286000"/>
            </p:xfrm>
            <a:graphic>
              <a:graphicData uri="http://schemas.openxmlformats.org/presentationml/2006/ole">
                <mc:AlternateContent xmlns:mc="http://schemas.openxmlformats.org/markup-compatibility/2006">
                  <mc:Choice xmlns:v="urn:schemas-microsoft-com:vml" Requires="v">
                    <p:oleObj name="SPW 11.0 Notebook" r:id="rId7" imgW="5715000" imgH="4114800" progId="">
                      <p:embed/>
                    </p:oleObj>
                  </mc:Choice>
                  <mc:Fallback>
                    <p:oleObj name="SPW 11.0 Notebook" r:id="rId7" imgW="5715000" imgH="4114800" progId="">
                      <p:embed/>
                      <p:pic>
                        <p:nvPicPr>
                          <p:cNvPr id="10" name="Object 9">
                            <a:extLst>
                              <a:ext uri="{FF2B5EF4-FFF2-40B4-BE49-F238E27FC236}">
                                <a16:creationId xmlns:a16="http://schemas.microsoft.com/office/drawing/2014/main" id="{91C0D083-73EA-F77A-C925-C430A9F1C1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59758" y="1914906"/>
                            <a:ext cx="3175000" cy="2286000"/>
                          </a:xfrm>
                          <a:prstGeom prst="rect">
                            <a:avLst/>
                          </a:prstGeom>
                          <a:noFill/>
                          <a:ln>
                            <a:solidFill>
                              <a:schemeClr val="bg2">
                                <a:lumMod val="90000"/>
                              </a:schemeClr>
                            </a:solidFill>
                          </a:ln>
                        </p:spPr>
                      </p:pic>
                    </p:oleObj>
                  </mc:Fallback>
                </mc:AlternateContent>
              </a:graphicData>
            </a:graphic>
          </p:graphicFrame>
          <p:pic>
            <p:nvPicPr>
              <p:cNvPr id="11" name="Picture 2" descr="C:\1_PROJECTS\ESTCP_Demonstrations\Beale\Beale_MM_Data\FINAL_Results\GROUND_TRUTH\BealeOpen_CH2MHILL_MMCH2M_None_MetalMapperC_Custom_s3_v2_GroundTruth\BE-0139.jpg">
                <a:extLst>
                  <a:ext uri="{FF2B5EF4-FFF2-40B4-BE49-F238E27FC236}">
                    <a16:creationId xmlns:a16="http://schemas.microsoft.com/office/drawing/2014/main" id="{9DD379F6-5770-0A26-0D83-CE5230F43FD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030356" y="2942123"/>
                <a:ext cx="1159657" cy="869743"/>
              </a:xfrm>
              <a:prstGeom prst="rect">
                <a:avLst/>
              </a:prstGeom>
              <a:ln>
                <a:noFill/>
              </a:ln>
              <a:effectLst>
                <a:outerShdw blurRad="152400" dist="76200" dir="2700000" algn="tl" rotWithShape="0">
                  <a:prstClr val="black">
                    <a:alpha val="30000"/>
                  </a:prstClr>
                </a:outerShdw>
              </a:effectLst>
            </p:spPr>
          </p:pic>
        </p:grpSp>
      </p:grpSp>
      <p:sp>
        <p:nvSpPr>
          <p:cNvPr id="16" name="TextBox 15">
            <a:extLst>
              <a:ext uri="{FF2B5EF4-FFF2-40B4-BE49-F238E27FC236}">
                <a16:creationId xmlns:a16="http://schemas.microsoft.com/office/drawing/2014/main" id="{0AEA5FF7-2002-ABD4-E0C4-8E6FFE7947B2}"/>
              </a:ext>
            </a:extLst>
          </p:cNvPr>
          <p:cNvSpPr txBox="1"/>
          <p:nvPr/>
        </p:nvSpPr>
        <p:spPr>
          <a:xfrm>
            <a:off x="8708387" y="6309360"/>
            <a:ext cx="1157689"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(USACE 2020)</a:t>
            </a:r>
          </a:p>
        </p:txBody>
      </p:sp>
      <p:pic>
        <p:nvPicPr>
          <p:cNvPr id="1026" name="Picture 2" descr="image">
            <a:extLst>
              <a:ext uri="{FF2B5EF4-FFF2-40B4-BE49-F238E27FC236}">
                <a16:creationId xmlns:a16="http://schemas.microsoft.com/office/drawing/2014/main" id="{2E76E3AF-AAEE-493F-CF38-F2A2B6BD2F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38141" y="3272400"/>
            <a:ext cx="4501832" cy="3017520"/>
          </a:xfrm>
          <a:prstGeom prst="rect">
            <a:avLst/>
          </a:prstGeom>
          <a:ln>
            <a:noFill/>
          </a:ln>
          <a:effectLst>
            <a:outerShdw blurRad="152400" dist="762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sp>
        <p:nvSpPr>
          <p:cNvPr id="9" name="Text Placeholder 7">
            <a:extLst>
              <a:ext uri="{FF2B5EF4-FFF2-40B4-BE49-F238E27FC236}">
                <a16:creationId xmlns:a16="http://schemas.microsoft.com/office/drawing/2014/main" id="{6C29B524-F9B4-DB58-BFB3-56745B64B55F}"/>
              </a:ext>
            </a:extLst>
          </p:cNvPr>
          <p:cNvSpPr>
            <a:spLocks noGrp="1"/>
          </p:cNvSpPr>
          <p:nvPr>
            <p:ph type="body" sz="quarter" idx="13"/>
          </p:nvPr>
        </p:nvSpPr>
        <p:spPr>
          <a:xfrm>
            <a:off x="429768" y="6604780"/>
            <a:ext cx="4114800" cy="274320"/>
          </a:xfrm>
        </p:spPr>
        <p:txBody>
          <a:bodyPr>
            <a:normAutofit lnSpcReduction="10000"/>
          </a:bodyPr>
          <a:lstStyle/>
          <a:p>
            <a:r>
              <a:rPr lang="en-US" dirty="0"/>
              <a:t>Background on MR Technologies</a:t>
            </a:r>
          </a:p>
        </p:txBody>
      </p:sp>
      <p:sp>
        <p:nvSpPr>
          <p:cNvPr id="6" name="TextBox 5">
            <a:extLst>
              <a:ext uri="{FF2B5EF4-FFF2-40B4-BE49-F238E27FC236}">
                <a16:creationId xmlns:a16="http://schemas.microsoft.com/office/drawing/2014/main" id="{DB0014E3-A39E-9DCB-5C50-4D679B14BE6D}"/>
              </a:ext>
            </a:extLst>
          </p:cNvPr>
          <p:cNvSpPr txBox="1"/>
          <p:nvPr/>
        </p:nvSpPr>
        <p:spPr>
          <a:xfrm>
            <a:off x="3914714" y="6309360"/>
            <a:ext cx="1157689"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(USACE 2021)</a:t>
            </a:r>
          </a:p>
        </p:txBody>
      </p:sp>
    </p:spTree>
    <p:extLst>
      <p:ext uri="{BB962C8B-B14F-4D97-AF65-F5344CB8AC3E}">
        <p14:creationId xmlns:p14="http://schemas.microsoft.com/office/powerpoint/2010/main" val="1490099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B03165-EE2E-2174-9063-5C452BF00331}"/>
              </a:ext>
            </a:extLst>
          </p:cNvPr>
          <p:cNvSpPr>
            <a:spLocks noGrp="1"/>
          </p:cNvSpPr>
          <p:nvPr>
            <p:ph type="title"/>
          </p:nvPr>
        </p:nvSpPr>
        <p:spPr/>
        <p:txBody>
          <a:bodyPr/>
          <a:lstStyle/>
          <a:p>
            <a:r>
              <a:rPr lang="en-US" dirty="0"/>
              <a:t>MR Technologies and their Objectives</a:t>
            </a:r>
          </a:p>
        </p:txBody>
      </p:sp>
      <p:sp>
        <p:nvSpPr>
          <p:cNvPr id="4" name="Content Placeholder 3">
            <a:extLst>
              <a:ext uri="{FF2B5EF4-FFF2-40B4-BE49-F238E27FC236}">
                <a16:creationId xmlns:a16="http://schemas.microsoft.com/office/drawing/2014/main" id="{2D3F6316-D935-03BC-4B3F-EEFA0182733B}"/>
              </a:ext>
            </a:extLst>
          </p:cNvPr>
          <p:cNvSpPr>
            <a:spLocks noGrp="1"/>
          </p:cNvSpPr>
          <p:nvPr>
            <p:ph idx="1"/>
          </p:nvPr>
        </p:nvSpPr>
        <p:spPr>
          <a:xfrm>
            <a:off x="265176" y="1623722"/>
            <a:ext cx="10515600" cy="4161045"/>
          </a:xfrm>
        </p:spPr>
        <p:txBody>
          <a:bodyPr/>
          <a:lstStyle/>
          <a:p>
            <a:r>
              <a:rPr lang="en-US" dirty="0"/>
              <a:t>Positioning – we must be able to know where things are</a:t>
            </a:r>
          </a:p>
          <a:p>
            <a:pPr lvl="1"/>
            <a:r>
              <a:rPr lang="en-US" dirty="0"/>
              <a:t>GPS</a:t>
            </a:r>
          </a:p>
          <a:p>
            <a:pPr lvl="2"/>
            <a:r>
              <a:rPr lang="en-US" dirty="0">
                <a:latin typeface="Arial" panose="020B0604020202020204" pitchFamily="34" charset="0"/>
                <a:cs typeface="Arial" panose="020B0604020202020204" pitchFamily="34" charset="0"/>
              </a:rPr>
              <a:t>DGPS – lower accuracy than MR requirements</a:t>
            </a:r>
          </a:p>
          <a:p>
            <a:pPr lvl="2"/>
            <a:r>
              <a:rPr lang="en-US" dirty="0">
                <a:latin typeface="Arial" panose="020B0604020202020204" pitchFamily="34" charset="0"/>
                <a:cs typeface="Arial" panose="020B0604020202020204" pitchFamily="34" charset="0"/>
              </a:rPr>
              <a:t>RTK – standard for MR geophysical surveys</a:t>
            </a:r>
          </a:p>
          <a:p>
            <a:pPr lvl="1"/>
            <a:r>
              <a:rPr lang="en-US" dirty="0"/>
              <a:t>What about where GPS does not work</a:t>
            </a:r>
          </a:p>
          <a:p>
            <a:pPr lvl="2"/>
            <a:r>
              <a:rPr lang="en-US" dirty="0">
                <a:latin typeface="Arial" panose="020B0604020202020204" pitchFamily="34" charset="0"/>
                <a:cs typeface="Arial" panose="020B0604020202020204" pitchFamily="34" charset="0"/>
              </a:rPr>
              <a:t>Fiducial – lowest accuracy</a:t>
            </a:r>
          </a:p>
          <a:p>
            <a:pPr lvl="2"/>
            <a:r>
              <a:rPr lang="en-US" dirty="0">
                <a:latin typeface="Arial" panose="020B0604020202020204" pitchFamily="34" charset="0"/>
                <a:cs typeface="Arial" panose="020B0604020202020204" pitchFamily="34" charset="0"/>
              </a:rPr>
              <a:t>Robotic Total Station</a:t>
            </a:r>
          </a:p>
          <a:p>
            <a:pPr lvl="3"/>
            <a:r>
              <a:rPr lang="en-US" dirty="0">
                <a:latin typeface="Arial" panose="020B0604020202020204" pitchFamily="34" charset="0"/>
                <a:cs typeface="Arial" panose="020B0604020202020204" pitchFamily="34" charset="0"/>
              </a:rPr>
              <a:t>Accuracy on par with RTK</a:t>
            </a:r>
          </a:p>
          <a:p>
            <a:pPr lvl="3"/>
            <a:r>
              <a:rPr lang="en-US" dirty="0">
                <a:latin typeface="Arial" panose="020B0604020202020204" pitchFamily="34" charset="0"/>
                <a:cs typeface="Arial" panose="020B0604020202020204" pitchFamily="34" charset="0"/>
              </a:rPr>
              <a:t>Less efficient than RTK </a:t>
            </a:r>
          </a:p>
          <a:p>
            <a:pPr lvl="2"/>
            <a:r>
              <a:rPr lang="en-US" dirty="0">
                <a:latin typeface="Arial" panose="020B0604020202020204" pitchFamily="34" charset="0"/>
                <a:cs typeface="Arial" panose="020B0604020202020204" pitchFamily="34" charset="0"/>
              </a:rPr>
              <a:t>SLAM</a:t>
            </a:r>
          </a:p>
        </p:txBody>
      </p:sp>
      <p:sp>
        <p:nvSpPr>
          <p:cNvPr id="5" name="TextBox 4">
            <a:extLst>
              <a:ext uri="{FF2B5EF4-FFF2-40B4-BE49-F238E27FC236}">
                <a16:creationId xmlns:a16="http://schemas.microsoft.com/office/drawing/2014/main" id="{EFB59146-8219-C1D8-8943-C73A7BB0C8C4}"/>
              </a:ext>
            </a:extLst>
          </p:cNvPr>
          <p:cNvSpPr txBox="1"/>
          <p:nvPr/>
        </p:nvSpPr>
        <p:spPr>
          <a:xfrm>
            <a:off x="429768" y="5784767"/>
            <a:ext cx="5006773" cy="73866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Arial"/>
                <a:cs typeface="Arial"/>
              </a:rPr>
              <a:t>DGPS: differential Global Positioning System</a:t>
            </a:r>
          </a:p>
          <a:p>
            <a:r>
              <a:rPr lang="en-US" sz="1400" dirty="0">
                <a:solidFill>
                  <a:schemeClr val="tx1">
                    <a:lumMod val="75000"/>
                    <a:lumOff val="25000"/>
                  </a:schemeClr>
                </a:solidFill>
                <a:latin typeface="Arial"/>
                <a:cs typeface="Arial"/>
              </a:rPr>
              <a:t>GPS: Global Positioning System</a:t>
            </a:r>
          </a:p>
          <a:p>
            <a:r>
              <a:rPr lang="en-US" sz="1400" dirty="0">
                <a:solidFill>
                  <a:schemeClr val="tx1">
                    <a:lumMod val="75000"/>
                    <a:lumOff val="25000"/>
                  </a:schemeClr>
                </a:solidFill>
                <a:latin typeface="Arial"/>
                <a:cs typeface="Arial"/>
              </a:rPr>
              <a:t>RTK: real-time kinematic</a:t>
            </a:r>
          </a:p>
        </p:txBody>
      </p:sp>
      <p:pic>
        <p:nvPicPr>
          <p:cNvPr id="6" name="Picture 5">
            <a:extLst>
              <a:ext uri="{FF2B5EF4-FFF2-40B4-BE49-F238E27FC236}">
                <a16:creationId xmlns:a16="http://schemas.microsoft.com/office/drawing/2014/main" id="{F30A91D5-11DB-A82E-7521-B2AD68548EA9}"/>
              </a:ext>
            </a:extLst>
          </p:cNvPr>
          <p:cNvPicPr>
            <a:picLocks noChangeAspect="1"/>
          </p:cNvPicPr>
          <p:nvPr/>
        </p:nvPicPr>
        <p:blipFill rotWithShape="1">
          <a:blip r:embed="rId3"/>
          <a:srcRect t="5339"/>
          <a:stretch/>
        </p:blipFill>
        <p:spPr>
          <a:xfrm>
            <a:off x="6867144" y="2639028"/>
            <a:ext cx="5145025" cy="3650892"/>
          </a:xfrm>
          <a:prstGeom prst="rect">
            <a:avLst/>
          </a:prstGeom>
          <a:ln>
            <a:noFill/>
          </a:ln>
          <a:effectLst>
            <a:outerShdw blurRad="152400" dist="76200" dir="2700000" algn="tl" rotWithShape="0">
              <a:prstClr val="black">
                <a:alpha val="30000"/>
              </a:prstClr>
            </a:outerShdw>
          </a:effectLst>
        </p:spPr>
      </p:pic>
      <p:sp>
        <p:nvSpPr>
          <p:cNvPr id="9" name="Text Placeholder 7">
            <a:extLst>
              <a:ext uri="{FF2B5EF4-FFF2-40B4-BE49-F238E27FC236}">
                <a16:creationId xmlns:a16="http://schemas.microsoft.com/office/drawing/2014/main" id="{205C5F42-29EB-DC74-E28B-4782193FB7CC}"/>
              </a:ext>
            </a:extLst>
          </p:cNvPr>
          <p:cNvSpPr>
            <a:spLocks noGrp="1"/>
          </p:cNvSpPr>
          <p:nvPr>
            <p:ph type="body" sz="quarter" idx="13"/>
          </p:nvPr>
        </p:nvSpPr>
        <p:spPr>
          <a:xfrm>
            <a:off x="429768" y="6604780"/>
            <a:ext cx="4114800" cy="274320"/>
          </a:xfrm>
        </p:spPr>
        <p:txBody>
          <a:bodyPr>
            <a:normAutofit lnSpcReduction="10000"/>
          </a:bodyPr>
          <a:lstStyle/>
          <a:p>
            <a:r>
              <a:rPr lang="en-US" dirty="0"/>
              <a:t>Background on MR Technologies</a:t>
            </a:r>
          </a:p>
        </p:txBody>
      </p:sp>
      <p:sp>
        <p:nvSpPr>
          <p:cNvPr id="2" name="TextBox 1">
            <a:extLst>
              <a:ext uri="{FF2B5EF4-FFF2-40B4-BE49-F238E27FC236}">
                <a16:creationId xmlns:a16="http://schemas.microsoft.com/office/drawing/2014/main" id="{EC66015B-2C33-2DD2-8DCA-5F5BB676396F}"/>
              </a:ext>
            </a:extLst>
          </p:cNvPr>
          <p:cNvSpPr txBox="1"/>
          <p:nvPr/>
        </p:nvSpPr>
        <p:spPr>
          <a:xfrm>
            <a:off x="6755461" y="6309360"/>
            <a:ext cx="1119217"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(Jacobs 2023)</a:t>
            </a:r>
          </a:p>
        </p:txBody>
      </p:sp>
    </p:spTree>
    <p:extLst>
      <p:ext uri="{BB962C8B-B14F-4D97-AF65-F5344CB8AC3E}">
        <p14:creationId xmlns:p14="http://schemas.microsoft.com/office/powerpoint/2010/main" val="4075669833"/>
      </p:ext>
    </p:extLst>
  </p:cSld>
  <p:clrMapOvr>
    <a:masterClrMapping/>
  </p:clrMapOvr>
</p:sld>
</file>

<file path=ppt/theme/theme1.xml><?xml version="1.0" encoding="utf-8"?>
<a:theme xmlns:a="http://schemas.openxmlformats.org/drawingml/2006/main" name="RITS_2023_v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TS_2023_v2" id="{C91D6C0E-F3B7-4F27-9500-153FCEBE4E7D}" vid="{562603FD-5844-49B3-9008-971B8522243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C16332B6B65C147BE0822E40233D234" ma:contentTypeVersion="15" ma:contentTypeDescription="Create a new document." ma:contentTypeScope="" ma:versionID="366aae1b50dd8bb27d185ffa0dd089cc">
  <xsd:schema xmlns:xsd="http://www.w3.org/2001/XMLSchema" xmlns:xs="http://www.w3.org/2001/XMLSchema" xmlns:p="http://schemas.microsoft.com/office/2006/metadata/properties" xmlns:ns2="a43ed02c-aaa4-4c41-8049-1fbf296f3605" xmlns:ns3="b7775888-daf9-4947-a0c3-686d8e1a43db" targetNamespace="http://schemas.microsoft.com/office/2006/metadata/properties" ma:root="true" ma:fieldsID="3919951626dd9f969b5c803be7e2b66c" ns2:_="" ns3:_="">
    <xsd:import namespace="a43ed02c-aaa4-4c41-8049-1fbf296f3605"/>
    <xsd:import namespace="b7775888-daf9-4947-a0c3-686d8e1a43d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CR"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3ed02c-aaa4-4c41-8049-1fbf296f36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cef215b-19b7-4691-95f4-27d2fe62d5d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7775888-daf9-4947-a0c3-686d8e1a43d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38d59f47-aa1d-4981-acb5-4c449cd8efff}" ma:internalName="TaxCatchAll" ma:showField="CatchAllData" ma:web="b7775888-daf9-4947-a0c3-686d8e1a43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7775888-daf9-4947-a0c3-686d8e1a43db" xsi:nil="true"/>
    <lcf76f155ced4ddcb4097134ff3c332f xmlns="a43ed02c-aaa4-4c41-8049-1fbf296f360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DF391B1-2AAE-4863-9F0C-71489F57BA97}">
  <ds:schemaRefs>
    <ds:schemaRef ds:uri="http://schemas.microsoft.com/sharepoint/v3/contenttype/forms"/>
  </ds:schemaRefs>
</ds:datastoreItem>
</file>

<file path=customXml/itemProps2.xml><?xml version="1.0" encoding="utf-8"?>
<ds:datastoreItem xmlns:ds="http://schemas.openxmlformats.org/officeDocument/2006/customXml" ds:itemID="{87681BD5-6C3D-4E31-876C-5C65F6C31962}"/>
</file>

<file path=customXml/itemProps3.xml><?xml version="1.0" encoding="utf-8"?>
<ds:datastoreItem xmlns:ds="http://schemas.openxmlformats.org/officeDocument/2006/customXml" ds:itemID="{0FDBBF94-55C1-424A-8FAC-F0063B8FC83B}">
  <ds:schemaRefs>
    <ds:schemaRef ds:uri="http://purl.org/dc/dcmitype/"/>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ed3351ea-209d-41b6-b5bb-5e21cb72720c"/>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RITS_2023_v2</Template>
  <TotalTime>24389</TotalTime>
  <Words>4574</Words>
  <Application>Microsoft Office PowerPoint</Application>
  <PresentationFormat>Widescreen</PresentationFormat>
  <Paragraphs>653</Paragraphs>
  <Slides>67</Slides>
  <Notes>66</Notes>
  <HiddenSlides>4</HiddenSlides>
  <MMClips>2</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73" baseType="lpstr">
      <vt:lpstr>Arial</vt:lpstr>
      <vt:lpstr>Arial Narrow</vt:lpstr>
      <vt:lpstr>Courier New</vt:lpstr>
      <vt:lpstr>Jacobs Chronos</vt:lpstr>
      <vt:lpstr>RITS_2023_v2</vt:lpstr>
      <vt:lpstr>SPW 11.0 Notebook</vt:lpstr>
      <vt:lpstr>PowerPoint Presentation</vt:lpstr>
      <vt:lpstr>Disclaimer</vt:lpstr>
      <vt:lpstr>Presentation Overview</vt:lpstr>
      <vt:lpstr>Speaker Introduction</vt:lpstr>
      <vt:lpstr>Speaker Introduction</vt:lpstr>
      <vt:lpstr>Presentation Overview</vt:lpstr>
      <vt:lpstr>Background on MR Technologies</vt:lpstr>
      <vt:lpstr>MR Technologies and their Objectives</vt:lpstr>
      <vt:lpstr>MR Technologies and their Objectives</vt:lpstr>
      <vt:lpstr>MR Technologies and their Objectives</vt:lpstr>
      <vt:lpstr>MR Technologies and their Objectives</vt:lpstr>
      <vt:lpstr>MR Technologies and their Objectives</vt:lpstr>
      <vt:lpstr>AGC Data Collection in One Slide</vt:lpstr>
      <vt:lpstr>AGC Data Analyses in One Slide</vt:lpstr>
      <vt:lpstr>Background on MR Technologies</vt:lpstr>
      <vt:lpstr>Background on MR Technologies</vt:lpstr>
      <vt:lpstr>Presentation Overview</vt:lpstr>
      <vt:lpstr>What is SLAM?</vt:lpstr>
      <vt:lpstr>What is SLAM?</vt:lpstr>
      <vt:lpstr>What is SLAM?</vt:lpstr>
      <vt:lpstr>What is SLAM?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SLAM?</vt:lpstr>
      <vt:lpstr>Benefits of SLAM</vt:lpstr>
      <vt:lpstr>SLAM + AGC Case Study Results</vt:lpstr>
      <vt:lpstr>SLAM + AGC Case Study Results</vt:lpstr>
      <vt:lpstr>SLAM Interactive: Break for questions and comments</vt:lpstr>
      <vt:lpstr>Presentation Overview</vt:lpstr>
      <vt:lpstr>Basics of AGC Workflow</vt:lpstr>
      <vt:lpstr>Cued AGC versus One-Pass AGC</vt:lpstr>
      <vt:lpstr>Cued AGC versus One-Pass AGC</vt:lpstr>
      <vt:lpstr>Workflow: Cued versus One-Pass</vt:lpstr>
      <vt:lpstr>Workflow: Cued versus One-Pass</vt:lpstr>
      <vt:lpstr>AGC Sensors Commercially Available</vt:lpstr>
      <vt:lpstr>AGC Sensors Commercially Available</vt:lpstr>
      <vt:lpstr>AGC Project Spotlight –  Remedial Investigation at Dam Neck Annex</vt:lpstr>
      <vt:lpstr>PowerPoint Presentation</vt:lpstr>
      <vt:lpstr>AGC Project Spotlight –  Remedial Investigation at Dam Neck Annex</vt:lpstr>
      <vt:lpstr>AGC Project Spotlight –  Remedial Investigation at Dam Neck Annex</vt:lpstr>
      <vt:lpstr>One-Pass AGC: Break for questions and comments</vt:lpstr>
      <vt:lpstr>Presentation Overview</vt:lpstr>
      <vt:lpstr>Quality Requirements for MR Projects</vt:lpstr>
      <vt:lpstr>Quality Requirements for MR Projects </vt:lpstr>
      <vt:lpstr>Quality Requirements for MR Projects </vt:lpstr>
      <vt:lpstr>Quality Requirements for MR Projects </vt:lpstr>
      <vt:lpstr>Presentation Overview</vt:lpstr>
      <vt:lpstr>Conclusions</vt:lpstr>
      <vt:lpstr>Useful References</vt:lpstr>
      <vt:lpstr>Points of Contact</vt:lpstr>
      <vt:lpstr>Questions</vt:lpstr>
      <vt:lpstr>Backup Slides</vt:lpstr>
      <vt:lpstr>Background on MR Technologies</vt:lpstr>
      <vt:lpstr>Background on MR Technologies</vt:lpstr>
      <vt:lpstr>SLAM + AGC Case Study Results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 Wood</dc:creator>
  <cp:lastModifiedBy>Saville, Steve</cp:lastModifiedBy>
  <cp:revision>210</cp:revision>
  <cp:lastPrinted>2023-03-22T12:37:05Z</cp:lastPrinted>
  <dcterms:created xsi:type="dcterms:W3CDTF">2022-10-28T17:11:28Z</dcterms:created>
  <dcterms:modified xsi:type="dcterms:W3CDTF">2023-09-05T15:51:02Z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0x010100480A7B1C927E724492A88AAA33AB20AC</vt:lpwstr>
  </property>
  <property fmtid="{D5CDD505-2E9C-101B-9397-08002B2CF9AE}" pid="3" name="MediaServiceImageTags">
    <vt:lpwstr/>
  </property>
</Properties>
</file>